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0" r:id="rId3"/>
    <p:sldId id="303" r:id="rId4"/>
    <p:sldId id="274" r:id="rId5"/>
    <p:sldId id="283" r:id="rId6"/>
    <p:sldId id="285" r:id="rId7"/>
    <p:sldId id="289" r:id="rId8"/>
    <p:sldId id="279" r:id="rId9"/>
    <p:sldId id="290" r:id="rId10"/>
    <p:sldId id="304" r:id="rId11"/>
    <p:sldId id="305" r:id="rId12"/>
    <p:sldId id="306" r:id="rId13"/>
    <p:sldId id="307" r:id="rId14"/>
    <p:sldId id="308" r:id="rId15"/>
    <p:sldId id="31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223" autoAdjust="0"/>
  </p:normalViewPr>
  <p:slideViewPr>
    <p:cSldViewPr>
      <p:cViewPr>
        <p:scale>
          <a:sx n="73" d="100"/>
          <a:sy n="73" d="100"/>
        </p:scale>
        <p:origin x="-372"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B38964-3090-4811-B1FB-9940908E667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D95EF752-6AF6-486A-BD41-A15888835ABD}">
      <dgm:prSet phldrT="[Text]" custT="1"/>
      <dgm:spPr>
        <a:solidFill>
          <a:schemeClr val="bg1"/>
        </a:solidFill>
        <a:ln>
          <a:solidFill>
            <a:schemeClr val="tx1"/>
          </a:solidFill>
        </a:ln>
      </dgm:spPr>
      <dgm:t>
        <a:bodyPr/>
        <a:lstStyle/>
        <a:p>
          <a:r>
            <a:rPr lang="en-US" sz="1800" b="1" dirty="0" smtClean="0"/>
            <a:t>Specify intended outcomes</a:t>
          </a:r>
          <a:endParaRPr lang="en-US" sz="1800" b="1" dirty="0"/>
        </a:p>
      </dgm:t>
    </dgm:pt>
    <dgm:pt modelId="{574DECAA-EEFD-4DEC-BABD-C55DC7054D0D}" type="parTrans" cxnId="{02063AAD-3E24-4890-B6EB-25ECF421AC5C}">
      <dgm:prSet/>
      <dgm:spPr/>
      <dgm:t>
        <a:bodyPr/>
        <a:lstStyle/>
        <a:p>
          <a:endParaRPr lang="en-US"/>
        </a:p>
      </dgm:t>
    </dgm:pt>
    <dgm:pt modelId="{A153F78E-3F4B-4E36-BABA-EB909C29D424}" type="sibTrans" cxnId="{02063AAD-3E24-4890-B6EB-25ECF421AC5C}">
      <dgm:prSet/>
      <dgm:spPr/>
      <dgm:t>
        <a:bodyPr/>
        <a:lstStyle/>
        <a:p>
          <a:endParaRPr lang="en-US"/>
        </a:p>
      </dgm:t>
    </dgm:pt>
    <dgm:pt modelId="{42095044-203F-4EDA-88B9-FD113A978655}">
      <dgm:prSet phldrT="[Text]"/>
      <dgm:spPr>
        <a:gradFill rotWithShape="0">
          <a:gsLst>
            <a:gs pos="0">
              <a:schemeClr val="accent1">
                <a:tint val="66000"/>
                <a:satMod val="160000"/>
              </a:schemeClr>
            </a:gs>
            <a:gs pos="52000">
              <a:schemeClr val="accent1">
                <a:tint val="44500"/>
                <a:satMod val="160000"/>
              </a:schemeClr>
            </a:gs>
            <a:gs pos="100000">
              <a:schemeClr val="accent1">
                <a:tint val="23500"/>
                <a:satMod val="160000"/>
              </a:schemeClr>
            </a:gs>
          </a:gsLst>
          <a:lin ang="5400000" scaled="0"/>
        </a:gradFill>
        <a:ln>
          <a:solidFill>
            <a:schemeClr val="tx1"/>
          </a:solidFill>
        </a:ln>
      </dgm:spPr>
      <dgm:t>
        <a:bodyPr/>
        <a:lstStyle/>
        <a:p>
          <a:r>
            <a:rPr lang="en-US" dirty="0" smtClean="0"/>
            <a:t>Measure whether students are meeting those outcomes</a:t>
          </a:r>
          <a:endParaRPr lang="en-US" dirty="0"/>
        </a:p>
      </dgm:t>
    </dgm:pt>
    <dgm:pt modelId="{6C022E49-C2E1-43CB-98C0-A14AE0FE6008}" type="parTrans" cxnId="{16D2F083-AB7A-4651-9B42-C3A308011B6A}">
      <dgm:prSet/>
      <dgm:spPr/>
      <dgm:t>
        <a:bodyPr/>
        <a:lstStyle/>
        <a:p>
          <a:endParaRPr lang="en-US"/>
        </a:p>
      </dgm:t>
    </dgm:pt>
    <dgm:pt modelId="{F6887DB8-0A30-451C-830C-F7D682B6DB62}" type="sibTrans" cxnId="{16D2F083-AB7A-4651-9B42-C3A308011B6A}">
      <dgm:prSet/>
      <dgm:spPr/>
      <dgm:t>
        <a:bodyPr/>
        <a:lstStyle/>
        <a:p>
          <a:endParaRPr lang="en-US"/>
        </a:p>
      </dgm:t>
    </dgm:pt>
    <dgm:pt modelId="{E8AB9A36-A284-4F04-B475-1F94489AB4E1}">
      <dgm:prSet phldrT="[Text]"/>
      <dgm:spPr>
        <a:gradFill rotWithShape="0">
          <a:gsLst>
            <a:gs pos="0">
              <a:schemeClr val="accent1">
                <a:tint val="66000"/>
                <a:satMod val="160000"/>
              </a:schemeClr>
            </a:gs>
            <a:gs pos="52000">
              <a:schemeClr val="accent1">
                <a:tint val="44500"/>
                <a:satMod val="160000"/>
              </a:schemeClr>
            </a:gs>
            <a:gs pos="100000">
              <a:schemeClr val="accent1">
                <a:tint val="23500"/>
                <a:satMod val="160000"/>
              </a:schemeClr>
            </a:gs>
          </a:gsLst>
          <a:lin ang="5400000" scaled="0"/>
        </a:gradFill>
        <a:ln>
          <a:solidFill>
            <a:schemeClr val="tx1"/>
          </a:solidFill>
        </a:ln>
      </dgm:spPr>
      <dgm:t>
        <a:bodyPr/>
        <a:lstStyle/>
        <a:p>
          <a:r>
            <a:rPr lang="en-US" dirty="0" smtClean="0"/>
            <a:t>Improve your program based on results</a:t>
          </a:r>
          <a:endParaRPr lang="en-US" dirty="0"/>
        </a:p>
      </dgm:t>
    </dgm:pt>
    <dgm:pt modelId="{79B5FFB7-41BB-49F2-89CD-1CBB310CE127}" type="parTrans" cxnId="{22177578-4511-41BC-9E47-5768D2CA213A}">
      <dgm:prSet/>
      <dgm:spPr/>
      <dgm:t>
        <a:bodyPr/>
        <a:lstStyle/>
        <a:p>
          <a:endParaRPr lang="en-US"/>
        </a:p>
      </dgm:t>
    </dgm:pt>
    <dgm:pt modelId="{95EC3BBD-2DA0-488C-8561-CBFCD729C0CA}" type="sibTrans" cxnId="{22177578-4511-41BC-9E47-5768D2CA213A}">
      <dgm:prSet/>
      <dgm:spPr/>
      <dgm:t>
        <a:bodyPr/>
        <a:lstStyle/>
        <a:p>
          <a:endParaRPr lang="en-US"/>
        </a:p>
      </dgm:t>
    </dgm:pt>
    <dgm:pt modelId="{20615EA7-1109-4134-925D-82FC7957CC98}">
      <dgm:prSet phldrT="[Text]"/>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1"/>
          </a:solidFill>
        </a:ln>
      </dgm:spPr>
      <dgm:t>
        <a:bodyPr/>
        <a:lstStyle/>
        <a:p>
          <a:r>
            <a:rPr lang="en-US" dirty="0" smtClean="0"/>
            <a:t>Identify program goals</a:t>
          </a:r>
          <a:endParaRPr lang="en-US" dirty="0"/>
        </a:p>
      </dgm:t>
    </dgm:pt>
    <dgm:pt modelId="{CD5BD7B6-8B81-4B97-8640-7C39BFE77C08}" type="parTrans" cxnId="{B1E3EAF5-7847-4800-8877-57D123D40FD3}">
      <dgm:prSet/>
      <dgm:spPr/>
      <dgm:t>
        <a:bodyPr/>
        <a:lstStyle/>
        <a:p>
          <a:endParaRPr lang="en-US"/>
        </a:p>
      </dgm:t>
    </dgm:pt>
    <dgm:pt modelId="{9FD839BE-E93D-4B31-BE67-20AB10731F5E}" type="sibTrans" cxnId="{B1E3EAF5-7847-4800-8877-57D123D40FD3}">
      <dgm:prSet/>
      <dgm:spPr/>
      <dgm:t>
        <a:bodyPr/>
        <a:lstStyle/>
        <a:p>
          <a:endParaRPr lang="en-US"/>
        </a:p>
      </dgm:t>
    </dgm:pt>
    <dgm:pt modelId="{B2FACF58-5A2E-436A-85C5-53E908E73F5C}" type="pres">
      <dgm:prSet presAssocID="{9DB38964-3090-4811-B1FB-9940908E667B}" presName="cycle" presStyleCnt="0">
        <dgm:presLayoutVars>
          <dgm:dir/>
          <dgm:resizeHandles val="exact"/>
        </dgm:presLayoutVars>
      </dgm:prSet>
      <dgm:spPr/>
      <dgm:t>
        <a:bodyPr/>
        <a:lstStyle/>
        <a:p>
          <a:endParaRPr lang="en-US"/>
        </a:p>
      </dgm:t>
    </dgm:pt>
    <dgm:pt modelId="{D404420A-9582-4C53-BFEB-46879A004FD1}" type="pres">
      <dgm:prSet presAssocID="{D95EF752-6AF6-486A-BD41-A15888835ABD}" presName="dummy" presStyleCnt="0"/>
      <dgm:spPr/>
    </dgm:pt>
    <dgm:pt modelId="{BF8AAF92-1350-479C-9C62-950D41F9F486}" type="pres">
      <dgm:prSet presAssocID="{D95EF752-6AF6-486A-BD41-A15888835ABD}" presName="node" presStyleLbl="revTx" presStyleIdx="0" presStyleCnt="4" custScaleX="104079" custScaleY="89897" custRadScaleRad="99370" custRadScaleInc="11157">
        <dgm:presLayoutVars>
          <dgm:bulletEnabled val="1"/>
        </dgm:presLayoutVars>
      </dgm:prSet>
      <dgm:spPr/>
      <dgm:t>
        <a:bodyPr/>
        <a:lstStyle/>
        <a:p>
          <a:endParaRPr lang="en-US"/>
        </a:p>
      </dgm:t>
    </dgm:pt>
    <dgm:pt modelId="{72A56BB1-C04C-441B-9458-61CBF07E0152}" type="pres">
      <dgm:prSet presAssocID="{A153F78E-3F4B-4E36-BABA-EB909C29D424}" presName="sibTrans" presStyleLbl="node1" presStyleIdx="0" presStyleCnt="4"/>
      <dgm:spPr/>
      <dgm:t>
        <a:bodyPr/>
        <a:lstStyle/>
        <a:p>
          <a:endParaRPr lang="en-US"/>
        </a:p>
      </dgm:t>
    </dgm:pt>
    <dgm:pt modelId="{855BDC8D-AA66-4A51-8F0C-63B12BFA7AFA}" type="pres">
      <dgm:prSet presAssocID="{42095044-203F-4EDA-88B9-FD113A978655}" presName="dummy" presStyleCnt="0"/>
      <dgm:spPr/>
    </dgm:pt>
    <dgm:pt modelId="{C6AE6CFF-1627-42E2-891D-7134E9315454}" type="pres">
      <dgm:prSet presAssocID="{42095044-203F-4EDA-88B9-FD113A978655}" presName="node" presStyleLbl="revTx" presStyleIdx="1" presStyleCnt="4">
        <dgm:presLayoutVars>
          <dgm:bulletEnabled val="1"/>
        </dgm:presLayoutVars>
      </dgm:prSet>
      <dgm:spPr/>
      <dgm:t>
        <a:bodyPr/>
        <a:lstStyle/>
        <a:p>
          <a:endParaRPr lang="en-US"/>
        </a:p>
      </dgm:t>
    </dgm:pt>
    <dgm:pt modelId="{BE870DC7-2E24-4BB7-A89D-AB495B868CCD}" type="pres">
      <dgm:prSet presAssocID="{F6887DB8-0A30-451C-830C-F7D682B6DB62}" presName="sibTrans" presStyleLbl="node1" presStyleIdx="1" presStyleCnt="4"/>
      <dgm:spPr/>
      <dgm:t>
        <a:bodyPr/>
        <a:lstStyle/>
        <a:p>
          <a:endParaRPr lang="en-US"/>
        </a:p>
      </dgm:t>
    </dgm:pt>
    <dgm:pt modelId="{182B1142-F47F-4E95-BBB2-19703741F916}" type="pres">
      <dgm:prSet presAssocID="{E8AB9A36-A284-4F04-B475-1F94489AB4E1}" presName="dummy" presStyleCnt="0"/>
      <dgm:spPr/>
    </dgm:pt>
    <dgm:pt modelId="{853E3443-507C-4D3C-A9DC-ED85457B780B}" type="pres">
      <dgm:prSet presAssocID="{E8AB9A36-A284-4F04-B475-1F94489AB4E1}" presName="node" presStyleLbl="revTx" presStyleIdx="2" presStyleCnt="4" custScaleX="84428" custScaleY="86353" custRadScaleRad="99670" custRadScaleInc="18559">
        <dgm:presLayoutVars>
          <dgm:bulletEnabled val="1"/>
        </dgm:presLayoutVars>
      </dgm:prSet>
      <dgm:spPr/>
      <dgm:t>
        <a:bodyPr/>
        <a:lstStyle/>
        <a:p>
          <a:endParaRPr lang="en-US"/>
        </a:p>
      </dgm:t>
    </dgm:pt>
    <dgm:pt modelId="{A363C218-B896-498C-A757-20B563D99D3D}" type="pres">
      <dgm:prSet presAssocID="{95EC3BBD-2DA0-488C-8561-CBFCD729C0CA}" presName="sibTrans" presStyleLbl="node1" presStyleIdx="2" presStyleCnt="4"/>
      <dgm:spPr/>
      <dgm:t>
        <a:bodyPr/>
        <a:lstStyle/>
        <a:p>
          <a:endParaRPr lang="en-US"/>
        </a:p>
      </dgm:t>
    </dgm:pt>
    <dgm:pt modelId="{94500F34-E967-4CE1-B1C2-CA6AAFDFD978}" type="pres">
      <dgm:prSet presAssocID="{20615EA7-1109-4134-925D-82FC7957CC98}" presName="dummy" presStyleCnt="0"/>
      <dgm:spPr/>
    </dgm:pt>
    <dgm:pt modelId="{4F80385C-8140-40EB-BD3C-E3F27E3E626C}" type="pres">
      <dgm:prSet presAssocID="{20615EA7-1109-4134-925D-82FC7957CC98}" presName="node" presStyleLbl="revTx" presStyleIdx="3" presStyleCnt="4" custScaleX="92921" custScaleY="71291" custRadScaleRad="100664" custRadScaleInc="-8417">
        <dgm:presLayoutVars>
          <dgm:bulletEnabled val="1"/>
        </dgm:presLayoutVars>
      </dgm:prSet>
      <dgm:spPr/>
      <dgm:t>
        <a:bodyPr/>
        <a:lstStyle/>
        <a:p>
          <a:endParaRPr lang="en-US"/>
        </a:p>
      </dgm:t>
    </dgm:pt>
    <dgm:pt modelId="{69C13A9F-B26A-43AC-9737-6BA2F496D6D8}" type="pres">
      <dgm:prSet presAssocID="{9FD839BE-E93D-4B31-BE67-20AB10731F5E}" presName="sibTrans" presStyleLbl="node1" presStyleIdx="3" presStyleCnt="4"/>
      <dgm:spPr/>
      <dgm:t>
        <a:bodyPr/>
        <a:lstStyle/>
        <a:p>
          <a:endParaRPr lang="en-US"/>
        </a:p>
      </dgm:t>
    </dgm:pt>
  </dgm:ptLst>
  <dgm:cxnLst>
    <dgm:cxn modelId="{B1E3EAF5-7847-4800-8877-57D123D40FD3}" srcId="{9DB38964-3090-4811-B1FB-9940908E667B}" destId="{20615EA7-1109-4134-925D-82FC7957CC98}" srcOrd="3" destOrd="0" parTransId="{CD5BD7B6-8B81-4B97-8640-7C39BFE77C08}" sibTransId="{9FD839BE-E93D-4B31-BE67-20AB10731F5E}"/>
    <dgm:cxn modelId="{792DB420-C392-4F98-B720-AFF1A381F4B6}" type="presOf" srcId="{20615EA7-1109-4134-925D-82FC7957CC98}" destId="{4F80385C-8140-40EB-BD3C-E3F27E3E626C}" srcOrd="0" destOrd="0" presId="urn:microsoft.com/office/officeart/2005/8/layout/cycle1"/>
    <dgm:cxn modelId="{C791821B-A0A7-4471-B7CB-30B9F8AE26AF}" type="presOf" srcId="{A153F78E-3F4B-4E36-BABA-EB909C29D424}" destId="{72A56BB1-C04C-441B-9458-61CBF07E0152}" srcOrd="0" destOrd="0" presId="urn:microsoft.com/office/officeart/2005/8/layout/cycle1"/>
    <dgm:cxn modelId="{C05B6D93-5E66-4760-8BD7-53D96C77FD96}" type="presOf" srcId="{95EC3BBD-2DA0-488C-8561-CBFCD729C0CA}" destId="{A363C218-B896-498C-A757-20B563D99D3D}" srcOrd="0" destOrd="0" presId="urn:microsoft.com/office/officeart/2005/8/layout/cycle1"/>
    <dgm:cxn modelId="{22177578-4511-41BC-9E47-5768D2CA213A}" srcId="{9DB38964-3090-4811-B1FB-9940908E667B}" destId="{E8AB9A36-A284-4F04-B475-1F94489AB4E1}" srcOrd="2" destOrd="0" parTransId="{79B5FFB7-41BB-49F2-89CD-1CBB310CE127}" sibTransId="{95EC3BBD-2DA0-488C-8561-CBFCD729C0CA}"/>
    <dgm:cxn modelId="{16D2F083-AB7A-4651-9B42-C3A308011B6A}" srcId="{9DB38964-3090-4811-B1FB-9940908E667B}" destId="{42095044-203F-4EDA-88B9-FD113A978655}" srcOrd="1" destOrd="0" parTransId="{6C022E49-C2E1-43CB-98C0-A14AE0FE6008}" sibTransId="{F6887DB8-0A30-451C-830C-F7D682B6DB62}"/>
    <dgm:cxn modelId="{DFE6118B-0D18-4642-A465-81960F5A0463}" type="presOf" srcId="{F6887DB8-0A30-451C-830C-F7D682B6DB62}" destId="{BE870DC7-2E24-4BB7-A89D-AB495B868CCD}" srcOrd="0" destOrd="0" presId="urn:microsoft.com/office/officeart/2005/8/layout/cycle1"/>
    <dgm:cxn modelId="{0CA9C129-0C7F-43D5-9911-8BDBB2F439A1}" type="presOf" srcId="{9FD839BE-E93D-4B31-BE67-20AB10731F5E}" destId="{69C13A9F-B26A-43AC-9737-6BA2F496D6D8}" srcOrd="0" destOrd="0" presId="urn:microsoft.com/office/officeart/2005/8/layout/cycle1"/>
    <dgm:cxn modelId="{02063AAD-3E24-4890-B6EB-25ECF421AC5C}" srcId="{9DB38964-3090-4811-B1FB-9940908E667B}" destId="{D95EF752-6AF6-486A-BD41-A15888835ABD}" srcOrd="0" destOrd="0" parTransId="{574DECAA-EEFD-4DEC-BABD-C55DC7054D0D}" sibTransId="{A153F78E-3F4B-4E36-BABA-EB909C29D424}"/>
    <dgm:cxn modelId="{642D0A97-CC7A-48D0-BA43-576D23375F56}" type="presOf" srcId="{E8AB9A36-A284-4F04-B475-1F94489AB4E1}" destId="{853E3443-507C-4D3C-A9DC-ED85457B780B}" srcOrd="0" destOrd="0" presId="urn:microsoft.com/office/officeart/2005/8/layout/cycle1"/>
    <dgm:cxn modelId="{949D32A7-B654-4D60-AE6D-EC866247D917}" type="presOf" srcId="{42095044-203F-4EDA-88B9-FD113A978655}" destId="{C6AE6CFF-1627-42E2-891D-7134E9315454}" srcOrd="0" destOrd="0" presId="urn:microsoft.com/office/officeart/2005/8/layout/cycle1"/>
    <dgm:cxn modelId="{A9251CDE-BFD2-49D4-9D24-684421FA7D6E}" type="presOf" srcId="{9DB38964-3090-4811-B1FB-9940908E667B}" destId="{B2FACF58-5A2E-436A-85C5-53E908E73F5C}" srcOrd="0" destOrd="0" presId="urn:microsoft.com/office/officeart/2005/8/layout/cycle1"/>
    <dgm:cxn modelId="{DD15FACC-EB92-4616-8EAF-0146FBB15339}" type="presOf" srcId="{D95EF752-6AF6-486A-BD41-A15888835ABD}" destId="{BF8AAF92-1350-479C-9C62-950D41F9F486}" srcOrd="0" destOrd="0" presId="urn:microsoft.com/office/officeart/2005/8/layout/cycle1"/>
    <dgm:cxn modelId="{EB027FF4-CA2F-4FAB-A12E-34615B1FB52A}" type="presParOf" srcId="{B2FACF58-5A2E-436A-85C5-53E908E73F5C}" destId="{D404420A-9582-4C53-BFEB-46879A004FD1}" srcOrd="0" destOrd="0" presId="urn:microsoft.com/office/officeart/2005/8/layout/cycle1"/>
    <dgm:cxn modelId="{D08C1905-38A0-48E0-8CEA-1FB8ECE391BA}" type="presParOf" srcId="{B2FACF58-5A2E-436A-85C5-53E908E73F5C}" destId="{BF8AAF92-1350-479C-9C62-950D41F9F486}" srcOrd="1" destOrd="0" presId="urn:microsoft.com/office/officeart/2005/8/layout/cycle1"/>
    <dgm:cxn modelId="{DE5280EF-4B70-4D86-B530-038D16547F13}" type="presParOf" srcId="{B2FACF58-5A2E-436A-85C5-53E908E73F5C}" destId="{72A56BB1-C04C-441B-9458-61CBF07E0152}" srcOrd="2" destOrd="0" presId="urn:microsoft.com/office/officeart/2005/8/layout/cycle1"/>
    <dgm:cxn modelId="{397BF630-CBDA-4F38-9007-5CDE39640105}" type="presParOf" srcId="{B2FACF58-5A2E-436A-85C5-53E908E73F5C}" destId="{855BDC8D-AA66-4A51-8F0C-63B12BFA7AFA}" srcOrd="3" destOrd="0" presId="urn:microsoft.com/office/officeart/2005/8/layout/cycle1"/>
    <dgm:cxn modelId="{887614DF-CF2B-420F-A9BA-2DE4CE429A5B}" type="presParOf" srcId="{B2FACF58-5A2E-436A-85C5-53E908E73F5C}" destId="{C6AE6CFF-1627-42E2-891D-7134E9315454}" srcOrd="4" destOrd="0" presId="urn:microsoft.com/office/officeart/2005/8/layout/cycle1"/>
    <dgm:cxn modelId="{37FDA391-2F03-46CF-A43F-6797AC28E4FE}" type="presParOf" srcId="{B2FACF58-5A2E-436A-85C5-53E908E73F5C}" destId="{BE870DC7-2E24-4BB7-A89D-AB495B868CCD}" srcOrd="5" destOrd="0" presId="urn:microsoft.com/office/officeart/2005/8/layout/cycle1"/>
    <dgm:cxn modelId="{3D353F3C-1036-44EC-BE4B-0985A60F8BD8}" type="presParOf" srcId="{B2FACF58-5A2E-436A-85C5-53E908E73F5C}" destId="{182B1142-F47F-4E95-BBB2-19703741F916}" srcOrd="6" destOrd="0" presId="urn:microsoft.com/office/officeart/2005/8/layout/cycle1"/>
    <dgm:cxn modelId="{E2237CE0-3DC1-4735-B466-D879E586FCD7}" type="presParOf" srcId="{B2FACF58-5A2E-436A-85C5-53E908E73F5C}" destId="{853E3443-507C-4D3C-A9DC-ED85457B780B}" srcOrd="7" destOrd="0" presId="urn:microsoft.com/office/officeart/2005/8/layout/cycle1"/>
    <dgm:cxn modelId="{22D82BE2-DEE6-4B30-8A94-988D557A41F1}" type="presParOf" srcId="{B2FACF58-5A2E-436A-85C5-53E908E73F5C}" destId="{A363C218-B896-498C-A757-20B563D99D3D}" srcOrd="8" destOrd="0" presId="urn:microsoft.com/office/officeart/2005/8/layout/cycle1"/>
    <dgm:cxn modelId="{E33CF654-59B3-46C0-8835-D78F5B7FD756}" type="presParOf" srcId="{B2FACF58-5A2E-436A-85C5-53E908E73F5C}" destId="{94500F34-E967-4CE1-B1C2-CA6AAFDFD978}" srcOrd="9" destOrd="0" presId="urn:microsoft.com/office/officeart/2005/8/layout/cycle1"/>
    <dgm:cxn modelId="{9EF7C569-D1E1-4034-9AC6-16D0F20DD442}" type="presParOf" srcId="{B2FACF58-5A2E-436A-85C5-53E908E73F5C}" destId="{4F80385C-8140-40EB-BD3C-E3F27E3E626C}" srcOrd="10" destOrd="0" presId="urn:microsoft.com/office/officeart/2005/8/layout/cycle1"/>
    <dgm:cxn modelId="{BAC01A47-6CC2-4568-99E7-00B327292010}" type="presParOf" srcId="{B2FACF58-5A2E-436A-85C5-53E908E73F5C}" destId="{69C13A9F-B26A-43AC-9737-6BA2F496D6D8}"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AAF92-1350-479C-9C62-950D41F9F486}">
      <dsp:nvSpPr>
        <dsp:cNvPr id="0" name=""/>
        <dsp:cNvSpPr/>
      </dsp:nvSpPr>
      <dsp:spPr>
        <a:xfrm>
          <a:off x="3588036" y="247687"/>
          <a:ext cx="1516459" cy="1309823"/>
        </a:xfrm>
        <a:prstGeom prst="rect">
          <a:avLst/>
        </a:prstGeom>
        <a:solidFill>
          <a:schemeClr val="bg1"/>
        </a:solidFill>
        <a:ln>
          <a:solidFill>
            <a:schemeClr val="tx1"/>
          </a:solid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Specify intended outcomes</a:t>
          </a:r>
          <a:endParaRPr lang="en-US" sz="1800" b="1" kern="1200" dirty="0"/>
        </a:p>
      </dsp:txBody>
      <dsp:txXfrm>
        <a:off x="3588036" y="247687"/>
        <a:ext cx="1516459" cy="1309823"/>
      </dsp:txXfrm>
    </dsp:sp>
    <dsp:sp modelId="{72A56BB1-C04C-441B-9458-61CBF07E0152}">
      <dsp:nvSpPr>
        <dsp:cNvPr id="0" name=""/>
        <dsp:cNvSpPr/>
      </dsp:nvSpPr>
      <dsp:spPr>
        <a:xfrm>
          <a:off x="985962" y="20146"/>
          <a:ext cx="4112714" cy="4112714"/>
        </a:xfrm>
        <a:prstGeom prst="circularArrow">
          <a:avLst>
            <a:gd name="adj1" fmla="val 6908"/>
            <a:gd name="adj2" fmla="val 465851"/>
            <a:gd name="adj3" fmla="val 508132"/>
            <a:gd name="adj4" fmla="val 20564029"/>
            <a:gd name="adj5" fmla="val 806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AE6CFF-1627-42E2-891D-7134E9315454}">
      <dsp:nvSpPr>
        <dsp:cNvPr id="0" name=""/>
        <dsp:cNvSpPr/>
      </dsp:nvSpPr>
      <dsp:spPr>
        <a:xfrm>
          <a:off x="3555905" y="2565305"/>
          <a:ext cx="1457027" cy="1457027"/>
        </a:xfrm>
        <a:prstGeom prst="rect">
          <a:avLst/>
        </a:prstGeom>
        <a:gradFill rotWithShape="0">
          <a:gsLst>
            <a:gs pos="0">
              <a:schemeClr val="accent1">
                <a:tint val="66000"/>
                <a:satMod val="160000"/>
              </a:schemeClr>
            </a:gs>
            <a:gs pos="52000">
              <a:schemeClr val="accent1">
                <a:tint val="44500"/>
                <a:satMod val="160000"/>
              </a:schemeClr>
            </a:gs>
            <a:gs pos="100000">
              <a:schemeClr val="accent1">
                <a:tint val="23500"/>
                <a:satMod val="160000"/>
              </a:schemeClr>
            </a:gs>
          </a:gsLst>
          <a:lin ang="5400000" scaled="0"/>
        </a:gradFill>
        <a:ln>
          <a:solidFill>
            <a:schemeClr val="tx1"/>
          </a:solid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Measure whether students are meeting those outcomes</a:t>
          </a:r>
          <a:endParaRPr lang="en-US" sz="1700" kern="1200" dirty="0"/>
        </a:p>
      </dsp:txBody>
      <dsp:txXfrm>
        <a:off x="3555905" y="2565305"/>
        <a:ext cx="1457027" cy="1457027"/>
      </dsp:txXfrm>
    </dsp:sp>
    <dsp:sp modelId="{BE870DC7-2E24-4BB7-A89D-AB495B868CCD}">
      <dsp:nvSpPr>
        <dsp:cNvPr id="0" name=""/>
        <dsp:cNvSpPr/>
      </dsp:nvSpPr>
      <dsp:spPr>
        <a:xfrm>
          <a:off x="999957" y="-1458"/>
          <a:ext cx="4112714" cy="4112714"/>
        </a:xfrm>
        <a:prstGeom prst="circularArrow">
          <a:avLst>
            <a:gd name="adj1" fmla="val 6908"/>
            <a:gd name="adj2" fmla="val 465851"/>
            <a:gd name="adj3" fmla="val 6434930"/>
            <a:gd name="adj4" fmla="val 4403903"/>
            <a:gd name="adj5" fmla="val 806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3E3443-507C-4D3C-A9DC-ED85457B780B}">
      <dsp:nvSpPr>
        <dsp:cNvPr id="0" name=""/>
        <dsp:cNvSpPr/>
      </dsp:nvSpPr>
      <dsp:spPr>
        <a:xfrm>
          <a:off x="1086842" y="2535267"/>
          <a:ext cx="1230139" cy="1258186"/>
        </a:xfrm>
        <a:prstGeom prst="rect">
          <a:avLst/>
        </a:prstGeom>
        <a:gradFill rotWithShape="0">
          <a:gsLst>
            <a:gs pos="0">
              <a:schemeClr val="accent1">
                <a:tint val="66000"/>
                <a:satMod val="160000"/>
              </a:schemeClr>
            </a:gs>
            <a:gs pos="52000">
              <a:schemeClr val="accent1">
                <a:tint val="44500"/>
                <a:satMod val="160000"/>
              </a:schemeClr>
            </a:gs>
            <a:gs pos="100000">
              <a:schemeClr val="accent1">
                <a:tint val="23500"/>
                <a:satMod val="160000"/>
              </a:schemeClr>
            </a:gs>
          </a:gsLst>
          <a:lin ang="5400000" scaled="0"/>
        </a:gradFill>
        <a:ln>
          <a:solidFill>
            <a:schemeClr val="tx1"/>
          </a:solid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Improve your program based on results</a:t>
          </a:r>
          <a:endParaRPr lang="en-US" sz="1700" kern="1200" dirty="0"/>
        </a:p>
      </dsp:txBody>
      <dsp:txXfrm>
        <a:off x="1086842" y="2535267"/>
        <a:ext cx="1230139" cy="1258186"/>
      </dsp:txXfrm>
    </dsp:sp>
    <dsp:sp modelId="{A363C218-B896-498C-A757-20B563D99D3D}">
      <dsp:nvSpPr>
        <dsp:cNvPr id="0" name=""/>
        <dsp:cNvSpPr/>
      </dsp:nvSpPr>
      <dsp:spPr>
        <a:xfrm>
          <a:off x="989852" y="-25570"/>
          <a:ext cx="4112714" cy="4112714"/>
        </a:xfrm>
        <a:prstGeom prst="circularArrow">
          <a:avLst>
            <a:gd name="adj1" fmla="val 6908"/>
            <a:gd name="adj2" fmla="val 465851"/>
            <a:gd name="adj3" fmla="val 11627865"/>
            <a:gd name="adj4" fmla="val 9793866"/>
            <a:gd name="adj5" fmla="val 806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80385C-8140-40EB-BD3C-E3F27E3E626C}">
      <dsp:nvSpPr>
        <dsp:cNvPr id="0" name=""/>
        <dsp:cNvSpPr/>
      </dsp:nvSpPr>
      <dsp:spPr>
        <a:xfrm>
          <a:off x="1072803" y="349449"/>
          <a:ext cx="1353884" cy="1038729"/>
        </a:xfrm>
        <a:prstGeom prst="rect">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1"/>
          </a:solid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Identify program goals</a:t>
          </a:r>
          <a:endParaRPr lang="en-US" sz="1700" kern="1200" dirty="0"/>
        </a:p>
      </dsp:txBody>
      <dsp:txXfrm>
        <a:off x="1072803" y="349449"/>
        <a:ext cx="1353884" cy="1038729"/>
      </dsp:txXfrm>
    </dsp:sp>
    <dsp:sp modelId="{69C13A9F-B26A-43AC-9737-6BA2F496D6D8}">
      <dsp:nvSpPr>
        <dsp:cNvPr id="0" name=""/>
        <dsp:cNvSpPr/>
      </dsp:nvSpPr>
      <dsp:spPr>
        <a:xfrm>
          <a:off x="957570" y="1176"/>
          <a:ext cx="4112714" cy="4112714"/>
        </a:xfrm>
        <a:prstGeom prst="circularArrow">
          <a:avLst>
            <a:gd name="adj1" fmla="val 6908"/>
            <a:gd name="adj2" fmla="val 465851"/>
            <a:gd name="adj3" fmla="val 16884205"/>
            <a:gd name="adj4" fmla="val 15022574"/>
            <a:gd name="adj5" fmla="val 806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AB9791-E9F4-465A-A90B-B59E67A29ACA}" type="datetimeFigureOut">
              <a:rPr lang="en-US" smtClean="0"/>
              <a:t>10/3/2014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1BB4D-7E0E-4270-B071-2388E9F1E21D}" type="slidenum">
              <a:rPr lang="en-US" smtClean="0"/>
              <a:t>‹#›</a:t>
            </a:fld>
            <a:endParaRPr lang="en-US"/>
          </a:p>
        </p:txBody>
      </p:sp>
    </p:spTree>
    <p:extLst>
      <p:ext uri="{BB962C8B-B14F-4D97-AF65-F5344CB8AC3E}">
        <p14:creationId xmlns:p14="http://schemas.microsoft.com/office/powerpoint/2010/main" val="4078997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of Fall 2014, each course</a:t>
            </a:r>
            <a:r>
              <a:rPr lang="en-US" baseline="0" dirty="0" smtClean="0"/>
              <a:t> syllabus should have an explicit statement of the individual course’s learning outcomes or objectives. Programs can draw on these to identify common themes and overarching program outcomes.</a:t>
            </a:r>
          </a:p>
          <a:p>
            <a:endParaRPr lang="en-US" baseline="0" dirty="0" smtClean="0"/>
          </a:p>
          <a:p>
            <a:r>
              <a:rPr lang="en-US" baseline="0" dirty="0" smtClean="0"/>
              <a:t>Source of evidence/data = metrics = performance indicators</a:t>
            </a:r>
          </a:p>
          <a:p>
            <a:endParaRPr lang="en-US" baseline="0" dirty="0" smtClean="0"/>
          </a:p>
          <a:p>
            <a:r>
              <a:rPr lang="en-US" baseline="0" dirty="0" smtClean="0"/>
              <a:t>UCF handbook http://oeas.ucf.edu/doc/acad_assess_handbook.pdf pp. 50-51 has a list of action words that can generate ideas</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971BB4D-7E0E-4270-B071-2388E9F1E21D}" type="slidenum">
              <a:rPr lang="en-US" smtClean="0"/>
              <a:t>2</a:t>
            </a:fld>
            <a:endParaRPr lang="en-US"/>
          </a:p>
        </p:txBody>
      </p:sp>
    </p:spTree>
    <p:extLst>
      <p:ext uri="{BB962C8B-B14F-4D97-AF65-F5344CB8AC3E}">
        <p14:creationId xmlns:p14="http://schemas.microsoft.com/office/powerpoint/2010/main" val="1031934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Action verbs</a:t>
            </a:r>
            <a:r>
              <a:rPr lang="en-US" i="0" baseline="0" dirty="0" smtClean="0"/>
              <a:t> link goes to a Potsdam doc based on  Bloom’s Taxonomy of knowing (knowledge, comprehension, application, analysis, synthesis, evaluation)</a:t>
            </a:r>
            <a:endParaRPr lang="en-US" i="0" dirty="0"/>
          </a:p>
        </p:txBody>
      </p:sp>
      <p:sp>
        <p:nvSpPr>
          <p:cNvPr id="4" name="Slide Number Placeholder 3"/>
          <p:cNvSpPr>
            <a:spLocks noGrp="1"/>
          </p:cNvSpPr>
          <p:nvPr>
            <p:ph type="sldNum" sz="quarter" idx="10"/>
          </p:nvPr>
        </p:nvSpPr>
        <p:spPr/>
        <p:txBody>
          <a:bodyPr/>
          <a:lstStyle/>
          <a:p>
            <a:fld id="{A971BB4D-7E0E-4270-B071-2388E9F1E21D}" type="slidenum">
              <a:rPr lang="en-US" smtClean="0"/>
              <a:t>4</a:t>
            </a:fld>
            <a:endParaRPr lang="en-US"/>
          </a:p>
        </p:txBody>
      </p:sp>
    </p:spTree>
    <p:extLst>
      <p:ext uri="{BB962C8B-B14F-4D97-AF65-F5344CB8AC3E}">
        <p14:creationId xmlns:p14="http://schemas.microsoft.com/office/powerpoint/2010/main" val="2989301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smtClean="0"/>
          </a:p>
          <a:p>
            <a:endParaRPr lang="en-US" dirty="0"/>
          </a:p>
        </p:txBody>
      </p:sp>
      <p:sp>
        <p:nvSpPr>
          <p:cNvPr id="4" name="Slide Number Placeholder 3"/>
          <p:cNvSpPr>
            <a:spLocks noGrp="1"/>
          </p:cNvSpPr>
          <p:nvPr>
            <p:ph type="sldNum" sz="quarter" idx="10"/>
          </p:nvPr>
        </p:nvSpPr>
        <p:spPr/>
        <p:txBody>
          <a:bodyPr/>
          <a:lstStyle/>
          <a:p>
            <a:fld id="{A971BB4D-7E0E-4270-B071-2388E9F1E21D}" type="slidenum">
              <a:rPr lang="en-US" smtClean="0"/>
              <a:t>9</a:t>
            </a:fld>
            <a:endParaRPr lang="en-US"/>
          </a:p>
        </p:txBody>
      </p:sp>
    </p:spTree>
    <p:extLst>
      <p:ext uri="{BB962C8B-B14F-4D97-AF65-F5344CB8AC3E}">
        <p14:creationId xmlns:p14="http://schemas.microsoft.com/office/powerpoint/2010/main" val="800488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I think the curriculum map is someplace</a:t>
            </a:r>
            <a:r>
              <a:rPr lang="en-US" i="1" baseline="0" dirty="0" smtClean="0"/>
              <a:t> where you can focus on the WHY / BENEFITS. Many people do not see the CM as useful tool because they don’t know what it tells them or how they can use the information (e.g., recognize gaps in the program in terms of realization of learning outcomes) or how assessment results can have an impact on it.</a:t>
            </a:r>
            <a:endParaRPr lang="en-US" i="1" dirty="0"/>
          </a:p>
        </p:txBody>
      </p:sp>
      <p:sp>
        <p:nvSpPr>
          <p:cNvPr id="4" name="Slide Number Placeholder 3"/>
          <p:cNvSpPr>
            <a:spLocks noGrp="1"/>
          </p:cNvSpPr>
          <p:nvPr>
            <p:ph type="sldNum" sz="quarter" idx="10"/>
          </p:nvPr>
        </p:nvSpPr>
        <p:spPr/>
        <p:txBody>
          <a:bodyPr/>
          <a:lstStyle/>
          <a:p>
            <a:fld id="{A971BB4D-7E0E-4270-B071-2388E9F1E21D}" type="slidenum">
              <a:rPr lang="en-US" smtClean="0"/>
              <a:t>10</a:t>
            </a:fld>
            <a:endParaRPr lang="en-US"/>
          </a:p>
        </p:txBody>
      </p:sp>
    </p:spTree>
    <p:extLst>
      <p:ext uri="{BB962C8B-B14F-4D97-AF65-F5344CB8AC3E}">
        <p14:creationId xmlns:p14="http://schemas.microsoft.com/office/powerpoint/2010/main" val="919449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A971BB4D-7E0E-4270-B071-2388E9F1E21D}" type="slidenum">
              <a:rPr lang="en-US" smtClean="0"/>
              <a:t>14</a:t>
            </a:fld>
            <a:endParaRPr lang="en-US"/>
          </a:p>
        </p:txBody>
      </p:sp>
    </p:spTree>
    <p:extLst>
      <p:ext uri="{BB962C8B-B14F-4D97-AF65-F5344CB8AC3E}">
        <p14:creationId xmlns:p14="http://schemas.microsoft.com/office/powerpoint/2010/main" val="599121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1BB4D-7E0E-4270-B071-2388E9F1E21D}" type="slidenum">
              <a:rPr lang="en-US" smtClean="0"/>
              <a:t>15</a:t>
            </a:fld>
            <a:endParaRPr lang="en-US"/>
          </a:p>
        </p:txBody>
      </p:sp>
    </p:spTree>
    <p:extLst>
      <p:ext uri="{BB962C8B-B14F-4D97-AF65-F5344CB8AC3E}">
        <p14:creationId xmlns:p14="http://schemas.microsoft.com/office/powerpoint/2010/main" val="425342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0064779-E606-48BD-82F9-65CAD3DF3E68}"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76A9E-267D-4148-A2E7-8AB36BA5D0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64779-E606-48BD-82F9-65CAD3DF3E68}"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76A9E-267D-4148-A2E7-8AB36BA5D0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0064779-E606-48BD-82F9-65CAD3DF3E68}"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76A9E-267D-4148-A2E7-8AB36BA5D055}"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64779-E606-48BD-82F9-65CAD3DF3E68}"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76A9E-267D-4148-A2E7-8AB36BA5D055}"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64779-E606-48BD-82F9-65CAD3DF3E68}"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076A9E-267D-4148-A2E7-8AB36BA5D0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0064779-E606-48BD-82F9-65CAD3DF3E68}"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076A9E-267D-4148-A2E7-8AB36BA5D055}"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0064779-E606-48BD-82F9-65CAD3DF3E68}" type="datetimeFigureOut">
              <a:rPr lang="en-US" smtClean="0"/>
              <a:t>10/3/2014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076A9E-267D-4148-A2E7-8AB36BA5D0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064779-E606-48BD-82F9-65CAD3DF3E68}" type="datetimeFigureOut">
              <a:rPr lang="en-US" smtClean="0"/>
              <a:t>10/3/2014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076A9E-267D-4148-A2E7-8AB36BA5D0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0064779-E606-48BD-82F9-65CAD3DF3E68}" type="datetimeFigureOut">
              <a:rPr lang="en-US" smtClean="0"/>
              <a:t>10/3/2014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076A9E-267D-4148-A2E7-8AB36BA5D0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0064779-E606-48BD-82F9-65CAD3DF3E68}"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076A9E-267D-4148-A2E7-8AB36BA5D055}"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64779-E606-48BD-82F9-65CAD3DF3E68}"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076A9E-267D-4148-A2E7-8AB36BA5D055}"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0064779-E606-48BD-82F9-65CAD3DF3E68}" type="datetimeFigureOut">
              <a:rPr lang="en-US" smtClean="0"/>
              <a:t>10/3/2014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5076A9E-267D-4148-A2E7-8AB36BA5D055}"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wayne.compliance-assist.com" TargetMode="External"/><Relationship Id="rId2" Type="http://schemas.openxmlformats.org/officeDocument/2006/relationships/hyperlink" Target="http://undergrad.wayne.edu/assessment.ph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barrette@wayne.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otl.wayne.edu/" TargetMode="External"/><Relationship Id="rId4" Type="http://schemas.openxmlformats.org/officeDocument/2006/relationships/hyperlink" Target="http://undergrad.wayne.edu/assessment.ph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potsdam.edu/offices/ie/assessment/upload/Action-Verb-List-For-Writing-Student-Outcome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oeas.ucf.edu/doc/acad_assess_handbook.pdf"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uwyo.edu/statistics/student_learning_outcomes/undergraduate_learning_outcome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cfa.lmu.edu/programs/theatrearts/curriculum/studentlearningoutcom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state.edu/a/residence-life/about/goal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47800"/>
          </a:xfrm>
        </p:spPr>
        <p:txBody>
          <a:bodyPr>
            <a:normAutofit/>
          </a:bodyPr>
          <a:lstStyle/>
          <a:p>
            <a:r>
              <a:rPr lang="en-US" dirty="0" smtClean="0"/>
              <a:t>Program </a:t>
            </a:r>
            <a:r>
              <a:rPr lang="en-US" dirty="0"/>
              <a:t>Assessment: </a:t>
            </a:r>
            <a:r>
              <a:rPr lang="en-US" dirty="0" smtClean="0"/>
              <a:t/>
            </a:r>
            <a:br>
              <a:rPr lang="en-US" dirty="0" smtClean="0"/>
            </a:br>
            <a:r>
              <a:rPr lang="en-US" dirty="0" smtClean="0"/>
              <a:t>Writing </a:t>
            </a:r>
            <a:r>
              <a:rPr lang="en-US" dirty="0"/>
              <a:t>Learning </a:t>
            </a:r>
            <a:r>
              <a:rPr lang="en-US" dirty="0" smtClean="0"/>
              <a:t>Outcomes</a:t>
            </a:r>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519581930"/>
              </p:ext>
            </p:extLst>
          </p:nvPr>
        </p:nvGraphicFramePr>
        <p:xfrm>
          <a:off x="1371600" y="1981200"/>
          <a:ext cx="60960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btitle 2"/>
          <p:cNvSpPr>
            <a:spLocks noGrp="1"/>
          </p:cNvSpPr>
          <p:nvPr>
            <p:ph type="subTitle" idx="1"/>
          </p:nvPr>
        </p:nvSpPr>
        <p:spPr>
          <a:xfrm>
            <a:off x="2133600" y="6013270"/>
            <a:ext cx="5029200" cy="838199"/>
          </a:xfrm>
        </p:spPr>
        <p:txBody>
          <a:bodyPr>
            <a:normAutofit fontScale="55000" lnSpcReduction="20000"/>
          </a:bodyPr>
          <a:lstStyle/>
          <a:p>
            <a:endParaRPr lang="en-US" dirty="0"/>
          </a:p>
          <a:p>
            <a:r>
              <a:rPr lang="en-US" sz="3400" b="1" dirty="0" smtClean="0">
                <a:solidFill>
                  <a:schemeClr val="tx1"/>
                </a:solidFill>
              </a:rPr>
              <a:t>Cathy Barrette, Director of Assessment</a:t>
            </a:r>
          </a:p>
          <a:p>
            <a:r>
              <a:rPr lang="en-US" sz="3400" b="1" dirty="0" smtClean="0">
                <a:solidFill>
                  <a:schemeClr val="tx1"/>
                </a:solidFill>
              </a:rPr>
              <a:t>Wayne State University</a:t>
            </a:r>
          </a:p>
          <a:p>
            <a:endParaRPr lang="en-US" dirty="0" smtClean="0"/>
          </a:p>
          <a:p>
            <a:endParaRPr lang="en-US" dirty="0"/>
          </a:p>
        </p:txBody>
      </p:sp>
      <p:sp>
        <p:nvSpPr>
          <p:cNvPr id="6" name="TextBox 5"/>
          <p:cNvSpPr txBox="1"/>
          <p:nvPr/>
        </p:nvSpPr>
        <p:spPr>
          <a:xfrm>
            <a:off x="3048000" y="3635514"/>
            <a:ext cx="2667000" cy="70788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5875">
            <a:solidFill>
              <a:schemeClr val="accent1"/>
            </a:solidFill>
          </a:ln>
        </p:spPr>
        <p:txBody>
          <a:bodyPr wrap="square" rtlCol="0">
            <a:spAutoFit/>
          </a:bodyPr>
          <a:lstStyle/>
          <a:p>
            <a:pPr algn="ctr"/>
            <a:r>
              <a:rPr lang="en-US" sz="2000" dirty="0" smtClean="0"/>
              <a:t>The Program Assessment Process</a:t>
            </a:r>
            <a:endParaRPr lang="en-US" sz="2000" dirty="0"/>
          </a:p>
        </p:txBody>
      </p:sp>
    </p:spTree>
    <p:extLst>
      <p:ext uri="{BB962C8B-B14F-4D97-AF65-F5344CB8AC3E}">
        <p14:creationId xmlns:p14="http://schemas.microsoft.com/office/powerpoint/2010/main" val="8252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052733" cy="3450696"/>
          </a:xfrm>
        </p:spPr>
        <p:txBody>
          <a:bodyPr/>
          <a:lstStyle/>
          <a:p>
            <a:r>
              <a:rPr lang="en-US" dirty="0" smtClean="0"/>
              <a:t>A curriculum map identifies the relationship between courses students take and the program’s learning outcomes</a:t>
            </a:r>
          </a:p>
          <a:p>
            <a:pPr lvl="1"/>
            <a:r>
              <a:rPr lang="en-US" dirty="0" smtClean="0"/>
              <a:t>The level of focus on each outcome can also be specified by indicating whether each outcome is:</a:t>
            </a:r>
          </a:p>
          <a:p>
            <a:pPr lvl="2"/>
            <a:r>
              <a:rPr lang="en-US" sz="2400" dirty="0"/>
              <a:t>I- Introduced</a:t>
            </a:r>
          </a:p>
          <a:p>
            <a:pPr lvl="2"/>
            <a:r>
              <a:rPr lang="en-US" sz="2400" dirty="0"/>
              <a:t>D-Developed/Practiced/Reviewed</a:t>
            </a:r>
          </a:p>
          <a:p>
            <a:pPr lvl="2"/>
            <a:r>
              <a:rPr lang="en-US" sz="2400" dirty="0"/>
              <a:t>M-Mastery </a:t>
            </a:r>
            <a:r>
              <a:rPr lang="en-US" sz="2400" dirty="0" smtClean="0"/>
              <a:t>demonstrated</a:t>
            </a:r>
            <a:endParaRPr lang="en-US" sz="2400" dirty="0"/>
          </a:p>
        </p:txBody>
      </p:sp>
      <p:sp>
        <p:nvSpPr>
          <p:cNvPr id="3" name="Title 2"/>
          <p:cNvSpPr>
            <a:spLocks noGrp="1"/>
          </p:cNvSpPr>
          <p:nvPr>
            <p:ph type="title"/>
          </p:nvPr>
        </p:nvSpPr>
        <p:spPr/>
        <p:txBody>
          <a:bodyPr>
            <a:normAutofit fontScale="90000"/>
          </a:bodyPr>
          <a:lstStyle/>
          <a:p>
            <a:r>
              <a:rPr lang="en-US" dirty="0" smtClean="0"/>
              <a:t>Curriculum </a:t>
            </a:r>
            <a:r>
              <a:rPr lang="en-US" dirty="0"/>
              <a:t>Map</a:t>
            </a:r>
            <a:br>
              <a:rPr lang="en-US" dirty="0"/>
            </a:br>
            <a:r>
              <a:rPr lang="en-US" dirty="0"/>
              <a:t>(for academic programs only)</a:t>
            </a:r>
          </a:p>
        </p:txBody>
      </p:sp>
    </p:spTree>
    <p:extLst>
      <p:ext uri="{BB962C8B-B14F-4D97-AF65-F5344CB8AC3E}">
        <p14:creationId xmlns:p14="http://schemas.microsoft.com/office/powerpoint/2010/main" val="21910100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By explicitly identifying which learning outcomes are addressed in each course, programs can easily determine whether the program addresses all learning outcomes in a balanced way, or whether there are gaps or an overemphasis in any particular learning outcome.</a:t>
            </a:r>
            <a:endParaRPr lang="en-US" dirty="0"/>
          </a:p>
        </p:txBody>
      </p:sp>
      <p:sp>
        <p:nvSpPr>
          <p:cNvPr id="3" name="Title 2"/>
          <p:cNvSpPr>
            <a:spLocks noGrp="1"/>
          </p:cNvSpPr>
          <p:nvPr>
            <p:ph type="title"/>
          </p:nvPr>
        </p:nvSpPr>
        <p:spPr/>
        <p:txBody>
          <a:bodyPr/>
          <a:lstStyle/>
          <a:p>
            <a:r>
              <a:rPr lang="en-US" dirty="0" smtClean="0"/>
              <a:t>Curriculum Map Usefulness</a:t>
            </a:r>
            <a:endParaRPr lang="en-US" dirty="0"/>
          </a:p>
        </p:txBody>
      </p:sp>
    </p:spTree>
    <p:extLst>
      <p:ext uri="{BB962C8B-B14F-4D97-AF65-F5344CB8AC3E}">
        <p14:creationId xmlns:p14="http://schemas.microsoft.com/office/powerpoint/2010/main" val="513546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Curriculum Map Example:</a:t>
            </a:r>
            <a:br>
              <a:rPr lang="en-US" dirty="0" smtClean="0"/>
            </a:br>
            <a:r>
              <a:rPr lang="en-US" dirty="0" smtClean="0"/>
              <a:t>WSU MA in Language Learning</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83936577"/>
              </p:ext>
            </p:extLst>
          </p:nvPr>
        </p:nvGraphicFramePr>
        <p:xfrm>
          <a:off x="457200" y="2133600"/>
          <a:ext cx="8305800" cy="3769996"/>
        </p:xfrm>
        <a:graphic>
          <a:graphicData uri="http://schemas.openxmlformats.org/drawingml/2006/table">
            <a:tbl>
              <a:tblPr>
                <a:tableStyleId>{5C22544A-7EE6-4342-B048-85BDC9FD1C3A}</a:tableStyleId>
              </a:tblPr>
              <a:tblGrid>
                <a:gridCol w="2365981"/>
                <a:gridCol w="2282219"/>
                <a:gridCol w="3657600"/>
              </a:tblGrid>
              <a:tr h="1143001">
                <a:tc>
                  <a:txBody>
                    <a:bodyPr/>
                    <a:lstStyle/>
                    <a:p>
                      <a:pPr algn="l" fontAlgn="b"/>
                      <a:r>
                        <a:rPr lang="en-US" sz="2400" u="none" strike="noStrike" dirty="0">
                          <a:effectLst/>
                        </a:rPr>
                        <a:t>Number</a:t>
                      </a:r>
                      <a:endParaRPr lang="en-US" sz="2400" b="1" i="0" u="none" strike="noStrike" dirty="0">
                        <a:solidFill>
                          <a:srgbClr val="000000"/>
                        </a:solidFill>
                        <a:effectLst/>
                        <a:latin typeface="Calibri"/>
                      </a:endParaRPr>
                    </a:p>
                  </a:txBody>
                  <a:tcPr marL="9525" marR="9525" marT="9525" marB="0" anchor="b"/>
                </a:tc>
                <a:tc>
                  <a:txBody>
                    <a:bodyPr/>
                    <a:lstStyle/>
                    <a:p>
                      <a:pPr algn="l" fontAlgn="b"/>
                      <a:r>
                        <a:rPr lang="en-US" sz="2400" u="none" strike="noStrike" dirty="0">
                          <a:effectLst/>
                        </a:rPr>
                        <a:t>LO1: Analysis of SLA Research and Pedagogy</a:t>
                      </a:r>
                      <a:endParaRPr lang="en-US" sz="2400" b="0" i="0" u="none" strike="noStrike" dirty="0">
                        <a:solidFill>
                          <a:srgbClr val="0070C0"/>
                        </a:solidFill>
                        <a:effectLst/>
                        <a:latin typeface="Calibri"/>
                      </a:endParaRPr>
                    </a:p>
                  </a:txBody>
                  <a:tcPr marL="9525" marR="9525" marT="9525" marB="0" anchor="b"/>
                </a:tc>
                <a:tc>
                  <a:txBody>
                    <a:bodyPr/>
                    <a:lstStyle/>
                    <a:p>
                      <a:pPr algn="l" fontAlgn="b"/>
                      <a:r>
                        <a:rPr lang="en-US" sz="2400" u="none" strike="noStrike" dirty="0">
                          <a:effectLst/>
                        </a:rPr>
                        <a:t>LO2: Application to Evaluation of Pedagogical Materials</a:t>
                      </a:r>
                      <a:endParaRPr lang="en-US" sz="2400" b="0" i="0" u="none" strike="noStrike" dirty="0">
                        <a:solidFill>
                          <a:srgbClr val="0070C0"/>
                        </a:solidFill>
                        <a:effectLst/>
                        <a:latin typeface="Calibri"/>
                      </a:endParaRPr>
                    </a:p>
                  </a:txBody>
                  <a:tcPr marL="9525" marR="9525" marT="9525" marB="0" anchor="b"/>
                </a:tc>
              </a:tr>
              <a:tr h="375139">
                <a:tc>
                  <a:txBody>
                    <a:bodyPr/>
                    <a:lstStyle/>
                    <a:p>
                      <a:pPr algn="l" fontAlgn="b"/>
                      <a:r>
                        <a:rPr lang="en-US" sz="2400" u="none" strike="noStrike">
                          <a:effectLst/>
                        </a:rPr>
                        <a:t>LGL 5750</a:t>
                      </a:r>
                      <a:endParaRPr lang="en-US" sz="2400" b="0" i="0" u="none" strike="noStrike">
                        <a:solidFill>
                          <a:srgbClr val="0070C0"/>
                        </a:solidFill>
                        <a:effectLst/>
                        <a:latin typeface="Calibri"/>
                      </a:endParaRPr>
                    </a:p>
                  </a:txBody>
                  <a:tcPr marL="9525" marR="9525" marT="9525" marB="0" anchor="b"/>
                </a:tc>
                <a:tc>
                  <a:txBody>
                    <a:bodyPr/>
                    <a:lstStyle/>
                    <a:p>
                      <a:pPr algn="ctr" fontAlgn="b"/>
                      <a:r>
                        <a:rPr lang="en-US" sz="2400" u="none" strike="noStrike" dirty="0">
                          <a:effectLst/>
                        </a:rPr>
                        <a:t>I</a:t>
                      </a:r>
                      <a:endParaRPr lang="en-US" sz="2400" b="0" i="0" u="none" strike="noStrike" dirty="0">
                        <a:solidFill>
                          <a:srgbClr val="0070C0"/>
                        </a:solidFill>
                        <a:effectLst/>
                        <a:latin typeface="Calibri"/>
                      </a:endParaRPr>
                    </a:p>
                  </a:txBody>
                  <a:tcPr marL="9525" marR="9525" marT="9525" marB="0" anchor="b"/>
                </a:tc>
                <a:tc>
                  <a:txBody>
                    <a:bodyPr/>
                    <a:lstStyle/>
                    <a:p>
                      <a:pPr algn="ctr" fontAlgn="b"/>
                      <a:r>
                        <a:rPr lang="en-US" sz="2400" u="none" strike="noStrike">
                          <a:effectLst/>
                        </a:rPr>
                        <a:t>-</a:t>
                      </a:r>
                      <a:endParaRPr lang="en-US" sz="2400" b="0" i="0" u="none" strike="noStrike">
                        <a:solidFill>
                          <a:srgbClr val="0070C0"/>
                        </a:solidFill>
                        <a:effectLst/>
                        <a:latin typeface="Calibri"/>
                      </a:endParaRPr>
                    </a:p>
                  </a:txBody>
                  <a:tcPr marL="9525" marR="9525" marT="9525" marB="0" anchor="b"/>
                </a:tc>
              </a:tr>
              <a:tr h="375139">
                <a:tc>
                  <a:txBody>
                    <a:bodyPr/>
                    <a:lstStyle/>
                    <a:p>
                      <a:pPr algn="l" fontAlgn="b"/>
                      <a:r>
                        <a:rPr lang="en-US" sz="2400" u="none" strike="noStrike">
                          <a:effectLst/>
                        </a:rPr>
                        <a:t>LGL 5850/7850 </a:t>
                      </a:r>
                      <a:endParaRPr lang="en-US" sz="2400" b="0" i="0" u="none" strike="noStrike">
                        <a:solidFill>
                          <a:srgbClr val="0070C0"/>
                        </a:solidFill>
                        <a:effectLst/>
                        <a:latin typeface="Calibri"/>
                      </a:endParaRPr>
                    </a:p>
                  </a:txBody>
                  <a:tcPr marL="9525" marR="9525" marT="9525" marB="0" anchor="b"/>
                </a:tc>
                <a:tc>
                  <a:txBody>
                    <a:bodyPr/>
                    <a:lstStyle/>
                    <a:p>
                      <a:pPr algn="ctr" fontAlgn="b"/>
                      <a:r>
                        <a:rPr lang="en-US" sz="2400" u="none" strike="noStrike">
                          <a:effectLst/>
                        </a:rPr>
                        <a:t>I</a:t>
                      </a:r>
                      <a:endParaRPr lang="en-US" sz="2400" b="0" i="0" u="none" strike="noStrike">
                        <a:solidFill>
                          <a:srgbClr val="0070C0"/>
                        </a:solidFill>
                        <a:effectLst/>
                        <a:latin typeface="Calibri"/>
                      </a:endParaRPr>
                    </a:p>
                  </a:txBody>
                  <a:tcPr marL="9525" marR="9525" marT="9525" marB="0" anchor="b"/>
                </a:tc>
                <a:tc>
                  <a:txBody>
                    <a:bodyPr/>
                    <a:lstStyle/>
                    <a:p>
                      <a:pPr algn="ctr" fontAlgn="b"/>
                      <a:r>
                        <a:rPr lang="en-US" sz="2400" u="none" strike="noStrike" dirty="0">
                          <a:effectLst/>
                        </a:rPr>
                        <a:t>I, </a:t>
                      </a:r>
                      <a:r>
                        <a:rPr lang="en-US" sz="2400" u="none" strike="noStrike" dirty="0" smtClean="0">
                          <a:effectLst/>
                        </a:rPr>
                        <a:t>D</a:t>
                      </a:r>
                      <a:endParaRPr lang="en-US" sz="2400" b="0" i="0" u="none" strike="noStrike" dirty="0">
                        <a:solidFill>
                          <a:srgbClr val="0070C0"/>
                        </a:solidFill>
                        <a:effectLst/>
                        <a:latin typeface="Calibri"/>
                      </a:endParaRPr>
                    </a:p>
                  </a:txBody>
                  <a:tcPr marL="9525" marR="9525" marT="9525" marB="0" anchor="b"/>
                </a:tc>
              </a:tr>
              <a:tr h="375139">
                <a:tc>
                  <a:txBody>
                    <a:bodyPr/>
                    <a:lstStyle/>
                    <a:p>
                      <a:pPr algn="l" fontAlgn="b"/>
                      <a:r>
                        <a:rPr lang="en-US" sz="2400" u="none" strike="noStrike">
                          <a:effectLst/>
                        </a:rPr>
                        <a:t>LGL 5860/7860 </a:t>
                      </a:r>
                      <a:endParaRPr lang="en-US" sz="2400" b="0" i="0" u="none" strike="noStrike">
                        <a:solidFill>
                          <a:srgbClr val="0070C0"/>
                        </a:solidFill>
                        <a:effectLst/>
                        <a:latin typeface="Calibri"/>
                      </a:endParaRPr>
                    </a:p>
                  </a:txBody>
                  <a:tcPr marL="9525" marR="9525" marT="9525" marB="0" anchor="b"/>
                </a:tc>
                <a:tc>
                  <a:txBody>
                    <a:bodyPr/>
                    <a:lstStyle/>
                    <a:p>
                      <a:pPr algn="ctr" fontAlgn="b"/>
                      <a:r>
                        <a:rPr lang="en-US" sz="2400" u="none" strike="noStrike" dirty="0" smtClean="0">
                          <a:effectLst/>
                        </a:rPr>
                        <a:t>D</a:t>
                      </a:r>
                      <a:endParaRPr lang="en-US" sz="2400" b="0" i="0" u="none" strike="noStrike" dirty="0">
                        <a:solidFill>
                          <a:srgbClr val="0070C0"/>
                        </a:solidFill>
                        <a:effectLst/>
                        <a:latin typeface="Calibri"/>
                      </a:endParaRPr>
                    </a:p>
                  </a:txBody>
                  <a:tcPr marL="9525" marR="9525" marT="9525" marB="0" anchor="b"/>
                </a:tc>
                <a:tc>
                  <a:txBody>
                    <a:bodyPr/>
                    <a:lstStyle/>
                    <a:p>
                      <a:pPr algn="ctr" fontAlgn="b"/>
                      <a:r>
                        <a:rPr lang="en-US" sz="2400" u="none" strike="noStrike" dirty="0">
                          <a:effectLst/>
                        </a:rPr>
                        <a:t>I, </a:t>
                      </a:r>
                      <a:r>
                        <a:rPr lang="en-US" sz="2400" u="none" strike="noStrike" dirty="0" smtClean="0">
                          <a:effectLst/>
                        </a:rPr>
                        <a:t>D</a:t>
                      </a:r>
                      <a:endParaRPr lang="en-US" sz="2400" b="0" i="0" u="none" strike="noStrike" dirty="0">
                        <a:solidFill>
                          <a:srgbClr val="0070C0"/>
                        </a:solidFill>
                        <a:effectLst/>
                        <a:latin typeface="Calibri"/>
                      </a:endParaRPr>
                    </a:p>
                  </a:txBody>
                  <a:tcPr marL="9525" marR="9525" marT="9525" marB="0" anchor="b"/>
                </a:tc>
              </a:tr>
              <a:tr h="375139">
                <a:tc>
                  <a:txBody>
                    <a:bodyPr/>
                    <a:lstStyle/>
                    <a:p>
                      <a:pPr algn="l" fontAlgn="b"/>
                      <a:r>
                        <a:rPr lang="en-US" sz="2400" u="none" strike="noStrike">
                          <a:effectLst/>
                        </a:rPr>
                        <a:t>LGL 5830/7830 </a:t>
                      </a:r>
                      <a:endParaRPr lang="en-US" sz="2400" b="0" i="0" u="none" strike="noStrike">
                        <a:solidFill>
                          <a:srgbClr val="0070C0"/>
                        </a:solidFill>
                        <a:effectLst/>
                        <a:latin typeface="Calibri"/>
                      </a:endParaRPr>
                    </a:p>
                  </a:txBody>
                  <a:tcPr marL="9525" marR="9525" marT="9525" marB="0" anchor="b"/>
                </a:tc>
                <a:tc>
                  <a:txBody>
                    <a:bodyPr/>
                    <a:lstStyle/>
                    <a:p>
                      <a:pPr algn="ctr" fontAlgn="b"/>
                      <a:r>
                        <a:rPr lang="en-US" sz="2400" u="none" strike="noStrike" dirty="0" smtClean="0">
                          <a:effectLst/>
                        </a:rPr>
                        <a:t>D</a:t>
                      </a:r>
                      <a:endParaRPr lang="en-US" sz="2400" b="0" i="0" u="none" strike="noStrike" dirty="0">
                        <a:solidFill>
                          <a:srgbClr val="0070C0"/>
                        </a:solidFill>
                        <a:effectLst/>
                        <a:latin typeface="Calibri"/>
                      </a:endParaRPr>
                    </a:p>
                  </a:txBody>
                  <a:tcPr marL="9525" marR="9525" marT="9525" marB="0" anchor="b"/>
                </a:tc>
                <a:tc>
                  <a:txBody>
                    <a:bodyPr/>
                    <a:lstStyle/>
                    <a:p>
                      <a:pPr algn="ctr" fontAlgn="b"/>
                      <a:r>
                        <a:rPr lang="en-US" sz="2400" u="none" strike="noStrike" dirty="0" smtClean="0">
                          <a:effectLst/>
                        </a:rPr>
                        <a:t>D</a:t>
                      </a:r>
                      <a:endParaRPr lang="en-US" sz="2400" b="0" i="0" u="none" strike="noStrike" dirty="0">
                        <a:solidFill>
                          <a:srgbClr val="0070C0"/>
                        </a:solidFill>
                        <a:effectLst/>
                        <a:latin typeface="Calibri"/>
                      </a:endParaRPr>
                    </a:p>
                  </a:txBody>
                  <a:tcPr marL="9525" marR="9525" marT="9525" marB="0" anchor="b"/>
                </a:tc>
              </a:tr>
              <a:tr h="375139">
                <a:tc>
                  <a:txBody>
                    <a:bodyPr/>
                    <a:lstStyle/>
                    <a:p>
                      <a:pPr algn="l" fontAlgn="b"/>
                      <a:r>
                        <a:rPr lang="en-US" sz="2400" u="none" strike="noStrike">
                          <a:effectLst/>
                        </a:rPr>
                        <a:t>LGL 5820/7820</a:t>
                      </a:r>
                      <a:endParaRPr lang="en-US" sz="2400" b="0" i="0" u="none" strike="noStrike">
                        <a:solidFill>
                          <a:srgbClr val="0070C0"/>
                        </a:solidFill>
                        <a:effectLst/>
                        <a:latin typeface="Calibri"/>
                      </a:endParaRPr>
                    </a:p>
                  </a:txBody>
                  <a:tcPr marL="9525" marR="9525" marT="9525" marB="0" anchor="b"/>
                </a:tc>
                <a:tc>
                  <a:txBody>
                    <a:bodyPr/>
                    <a:lstStyle/>
                    <a:p>
                      <a:pPr algn="ctr" fontAlgn="b"/>
                      <a:r>
                        <a:rPr lang="en-US" sz="2400" u="none" strike="noStrike" dirty="0" smtClean="0">
                          <a:effectLst/>
                        </a:rPr>
                        <a:t>D</a:t>
                      </a:r>
                      <a:endParaRPr lang="en-US" sz="2400" b="0" i="0" u="none" strike="noStrike" dirty="0">
                        <a:solidFill>
                          <a:srgbClr val="0070C0"/>
                        </a:solidFill>
                        <a:effectLst/>
                        <a:latin typeface="Calibri"/>
                      </a:endParaRPr>
                    </a:p>
                  </a:txBody>
                  <a:tcPr marL="9525" marR="9525" marT="9525" marB="0" anchor="b"/>
                </a:tc>
                <a:tc>
                  <a:txBody>
                    <a:bodyPr/>
                    <a:lstStyle/>
                    <a:p>
                      <a:pPr algn="ctr" fontAlgn="b"/>
                      <a:r>
                        <a:rPr lang="en-US" sz="2400" u="none" strike="noStrike" dirty="0" smtClean="0">
                          <a:effectLst/>
                        </a:rPr>
                        <a:t>D</a:t>
                      </a:r>
                      <a:endParaRPr lang="en-US" sz="2400" b="0" i="0" u="none" strike="noStrike" dirty="0">
                        <a:solidFill>
                          <a:srgbClr val="0070C0"/>
                        </a:solidFill>
                        <a:effectLst/>
                        <a:latin typeface="Calibri"/>
                      </a:endParaRPr>
                    </a:p>
                  </a:txBody>
                  <a:tcPr marL="9525" marR="9525" marT="9525" marB="0" anchor="b"/>
                </a:tc>
              </a:tr>
              <a:tr h="375139">
                <a:tc>
                  <a:txBody>
                    <a:bodyPr/>
                    <a:lstStyle/>
                    <a:p>
                      <a:pPr algn="l" fontAlgn="b"/>
                      <a:r>
                        <a:rPr lang="en-US" sz="2400" u="none" strike="noStrike">
                          <a:effectLst/>
                        </a:rPr>
                        <a:t>LGL 5810/7810 </a:t>
                      </a:r>
                      <a:endParaRPr lang="en-US" sz="2400" b="0" i="0" u="none" strike="noStrike">
                        <a:solidFill>
                          <a:srgbClr val="0070C0"/>
                        </a:solidFill>
                        <a:effectLst/>
                        <a:latin typeface="Calibri"/>
                      </a:endParaRPr>
                    </a:p>
                  </a:txBody>
                  <a:tcPr marL="9525" marR="9525" marT="9525" marB="0" anchor="b"/>
                </a:tc>
                <a:tc>
                  <a:txBody>
                    <a:bodyPr/>
                    <a:lstStyle/>
                    <a:p>
                      <a:pPr algn="ctr" fontAlgn="b"/>
                      <a:r>
                        <a:rPr lang="en-US" sz="2400" u="none" strike="noStrike" dirty="0" smtClean="0">
                          <a:effectLst/>
                        </a:rPr>
                        <a:t>D</a:t>
                      </a:r>
                      <a:endParaRPr lang="en-US" sz="2400" b="0" i="0" u="none" strike="noStrike" dirty="0">
                        <a:solidFill>
                          <a:srgbClr val="0070C0"/>
                        </a:solidFill>
                        <a:effectLst/>
                        <a:latin typeface="Calibri"/>
                      </a:endParaRPr>
                    </a:p>
                  </a:txBody>
                  <a:tcPr marL="9525" marR="9525" marT="9525" marB="0" anchor="b"/>
                </a:tc>
                <a:tc>
                  <a:txBody>
                    <a:bodyPr/>
                    <a:lstStyle/>
                    <a:p>
                      <a:pPr algn="ctr" fontAlgn="b"/>
                      <a:r>
                        <a:rPr lang="en-US" sz="2400" u="none" strike="noStrike" dirty="0" smtClean="0">
                          <a:effectLst/>
                        </a:rPr>
                        <a:t>D</a:t>
                      </a:r>
                      <a:endParaRPr lang="en-US" sz="2400" b="0" i="0" u="none" strike="noStrike" dirty="0">
                        <a:solidFill>
                          <a:srgbClr val="0070C0"/>
                        </a:solidFill>
                        <a:effectLst/>
                        <a:latin typeface="Calibri"/>
                      </a:endParaRPr>
                    </a:p>
                  </a:txBody>
                  <a:tcPr marL="9525" marR="9525" marT="9525" marB="0" anchor="b"/>
                </a:tc>
              </a:tr>
              <a:tr h="375139">
                <a:tc>
                  <a:txBody>
                    <a:bodyPr/>
                    <a:lstStyle/>
                    <a:p>
                      <a:pPr algn="l" fontAlgn="b"/>
                      <a:r>
                        <a:rPr lang="en-US" sz="2400" u="none" strike="noStrike">
                          <a:effectLst/>
                        </a:rPr>
                        <a:t>LGL 7999</a:t>
                      </a:r>
                      <a:endParaRPr lang="en-US" sz="2400" b="0" i="0" u="none" strike="noStrike">
                        <a:solidFill>
                          <a:srgbClr val="0070C0"/>
                        </a:solidFill>
                        <a:effectLst/>
                        <a:latin typeface="Calibri"/>
                      </a:endParaRPr>
                    </a:p>
                  </a:txBody>
                  <a:tcPr marL="9525" marR="9525" marT="9525" marB="0" anchor="b"/>
                </a:tc>
                <a:tc>
                  <a:txBody>
                    <a:bodyPr/>
                    <a:lstStyle/>
                    <a:p>
                      <a:pPr algn="ctr" fontAlgn="b"/>
                      <a:r>
                        <a:rPr lang="en-US" sz="2400" u="none" strike="noStrike">
                          <a:effectLst/>
                        </a:rPr>
                        <a:t>M</a:t>
                      </a:r>
                      <a:endParaRPr lang="en-US" sz="2400" b="0" i="0" u="none" strike="noStrike">
                        <a:solidFill>
                          <a:srgbClr val="0070C0"/>
                        </a:solidFill>
                        <a:effectLst/>
                        <a:latin typeface="Calibri"/>
                      </a:endParaRPr>
                    </a:p>
                  </a:txBody>
                  <a:tcPr marL="9525" marR="9525" marT="9525" marB="0" anchor="b"/>
                </a:tc>
                <a:tc>
                  <a:txBody>
                    <a:bodyPr/>
                    <a:lstStyle/>
                    <a:p>
                      <a:pPr algn="ctr" fontAlgn="b"/>
                      <a:r>
                        <a:rPr lang="en-US" sz="2400" u="none" strike="noStrike" dirty="0">
                          <a:effectLst/>
                        </a:rPr>
                        <a:t>M</a:t>
                      </a:r>
                      <a:endParaRPr lang="en-US" sz="2400" b="0" i="0" u="none" strike="noStrike" dirty="0">
                        <a:solidFill>
                          <a:srgbClr val="0070C0"/>
                        </a:solidFill>
                        <a:effectLst/>
                        <a:latin typeface="Calibri"/>
                      </a:endParaRPr>
                    </a:p>
                  </a:txBody>
                  <a:tcPr marL="9525" marR="9525" marT="9525" marB="0" anchor="b"/>
                </a:tc>
              </a:tr>
            </a:tbl>
          </a:graphicData>
        </a:graphic>
      </p:graphicFrame>
      <p:sp>
        <p:nvSpPr>
          <p:cNvPr id="5" name="TextBox 4"/>
          <p:cNvSpPr txBox="1"/>
          <p:nvPr/>
        </p:nvSpPr>
        <p:spPr>
          <a:xfrm>
            <a:off x="685800" y="5943600"/>
            <a:ext cx="8001000" cy="646331"/>
          </a:xfrm>
          <a:prstGeom prst="rect">
            <a:avLst/>
          </a:prstGeom>
          <a:noFill/>
        </p:spPr>
        <p:txBody>
          <a:bodyPr wrap="square" rtlCol="0">
            <a:spAutoFit/>
          </a:bodyPr>
          <a:lstStyle/>
          <a:p>
            <a:r>
              <a:rPr lang="en-US" dirty="0" smtClean="0"/>
              <a:t>Organized by </a:t>
            </a:r>
            <a:r>
              <a:rPr lang="en-US" u="sng" dirty="0" smtClean="0"/>
              <a:t>program</a:t>
            </a:r>
            <a:r>
              <a:rPr lang="en-US" dirty="0" smtClean="0"/>
              <a:t> learning outcome, course, and amount of focus, not by course learning outcomes or by time/semester in the program</a:t>
            </a:r>
            <a:endParaRPr lang="en-US" dirty="0"/>
          </a:p>
        </p:txBody>
      </p:sp>
    </p:spTree>
    <p:extLst>
      <p:ext uri="{BB962C8B-B14F-4D97-AF65-F5344CB8AC3E}">
        <p14:creationId xmlns:p14="http://schemas.microsoft.com/office/powerpoint/2010/main" val="1494025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801533"/>
          </a:xfrm>
        </p:spPr>
        <p:txBody>
          <a:bodyPr>
            <a:normAutofit/>
          </a:bodyPr>
          <a:lstStyle/>
          <a:p>
            <a:pPr lvl="1"/>
            <a:r>
              <a:rPr lang="en-US" sz="2400" dirty="0"/>
              <a:t>Which course(s) contribute to each learning outcome?</a:t>
            </a:r>
          </a:p>
          <a:p>
            <a:pPr lvl="1"/>
            <a:r>
              <a:rPr lang="en-US" sz="2400" dirty="0"/>
              <a:t>To what degree?</a:t>
            </a:r>
          </a:p>
          <a:p>
            <a:pPr lvl="2"/>
            <a:r>
              <a:rPr lang="en-US" sz="2400" dirty="0"/>
              <a:t>I- Introduced</a:t>
            </a:r>
          </a:p>
          <a:p>
            <a:pPr lvl="2"/>
            <a:r>
              <a:rPr lang="en-US" sz="2400" dirty="0"/>
              <a:t>D-Developed/Practiced/Reviewed</a:t>
            </a:r>
          </a:p>
          <a:p>
            <a:pPr lvl="2"/>
            <a:r>
              <a:rPr lang="en-US" sz="2400" dirty="0"/>
              <a:t>M-Mastery </a:t>
            </a:r>
            <a:r>
              <a:rPr lang="en-US" sz="2400" dirty="0" smtClean="0"/>
              <a:t>demonstrated</a:t>
            </a:r>
          </a:p>
          <a:p>
            <a:pPr lvl="2"/>
            <a:endParaRPr lang="en-US" sz="2400" dirty="0" smtClean="0"/>
          </a:p>
          <a:p>
            <a:pPr marL="301943" lvl="1" indent="0">
              <a:buNone/>
            </a:pPr>
            <a:r>
              <a:rPr lang="en-US" sz="2000" dirty="0" smtClean="0"/>
              <a:t>(A template for creating a curriculum map is available on the </a:t>
            </a:r>
            <a:r>
              <a:rPr lang="en-US" sz="2000" dirty="0" smtClean="0">
                <a:hlinkClick r:id="rId2"/>
              </a:rPr>
              <a:t>WSU Assessment website </a:t>
            </a:r>
            <a:r>
              <a:rPr lang="en-US" sz="2000" dirty="0" smtClean="0"/>
              <a:t>and in </a:t>
            </a:r>
            <a:r>
              <a:rPr lang="en-US" sz="2000" dirty="0" smtClean="0">
                <a:hlinkClick r:id="rId3" action="ppaction://hlinkfile"/>
              </a:rPr>
              <a:t>Compliance Assist</a:t>
            </a:r>
            <a:r>
              <a:rPr lang="en-US" sz="2000" dirty="0" smtClean="0"/>
              <a:t>.)</a:t>
            </a:r>
            <a:endParaRPr lang="en-US" sz="2000" dirty="0"/>
          </a:p>
        </p:txBody>
      </p:sp>
      <p:sp>
        <p:nvSpPr>
          <p:cNvPr id="3" name="Title 2"/>
          <p:cNvSpPr>
            <a:spLocks noGrp="1"/>
          </p:cNvSpPr>
          <p:nvPr>
            <p:ph type="title"/>
          </p:nvPr>
        </p:nvSpPr>
        <p:spPr/>
        <p:txBody>
          <a:bodyPr>
            <a:normAutofit fontScale="90000"/>
          </a:bodyPr>
          <a:lstStyle/>
          <a:p>
            <a:r>
              <a:rPr lang="en-US" dirty="0" smtClean="0"/>
              <a:t>Curriculum Map:</a:t>
            </a:r>
            <a:br>
              <a:rPr lang="en-US" dirty="0" smtClean="0"/>
            </a:br>
            <a:r>
              <a:rPr lang="en-US" dirty="0" smtClean="0"/>
              <a:t>Guiding Questions</a:t>
            </a:r>
            <a:endParaRPr lang="en-US" dirty="0"/>
          </a:p>
        </p:txBody>
      </p:sp>
    </p:spTree>
    <p:extLst>
      <p:ext uri="{BB962C8B-B14F-4D97-AF65-F5344CB8AC3E}">
        <p14:creationId xmlns:p14="http://schemas.microsoft.com/office/powerpoint/2010/main" val="2156242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Cathy Barrette, WSU Director of Assessment </a:t>
            </a:r>
          </a:p>
          <a:p>
            <a:pPr marL="301943" lvl="1" indent="0">
              <a:buNone/>
            </a:pPr>
            <a:r>
              <a:rPr lang="en-US" dirty="0" smtClean="0">
                <a:hlinkClick r:id="rId3"/>
              </a:rPr>
              <a:t>c.barrette@wayne.edu</a:t>
            </a:r>
            <a:endParaRPr lang="en-US" dirty="0"/>
          </a:p>
          <a:p>
            <a:pPr marL="301943" lvl="1" indent="0">
              <a:buNone/>
            </a:pPr>
            <a:r>
              <a:rPr lang="en-US" dirty="0"/>
              <a:t>(313)577-1615</a:t>
            </a:r>
          </a:p>
          <a:p>
            <a:pPr marL="301943" lvl="1" indent="0">
              <a:buNone/>
            </a:pPr>
            <a:r>
              <a:rPr lang="en-US" dirty="0"/>
              <a:t>4129 F/AB</a:t>
            </a:r>
          </a:p>
          <a:p>
            <a:r>
              <a:rPr lang="en-US" dirty="0" smtClean="0"/>
              <a:t>WSU Assessment website (temporary </a:t>
            </a:r>
            <a:r>
              <a:rPr lang="en-US" dirty="0" err="1" smtClean="0"/>
              <a:t>url</a:t>
            </a:r>
            <a:r>
              <a:rPr lang="en-US" dirty="0" smtClean="0"/>
              <a:t>)</a:t>
            </a:r>
          </a:p>
          <a:p>
            <a:pPr marL="0" indent="0">
              <a:buNone/>
            </a:pPr>
            <a:r>
              <a:rPr lang="en-US" dirty="0" smtClean="0"/>
              <a:t>    </a:t>
            </a:r>
            <a:r>
              <a:rPr lang="en-US" dirty="0" smtClean="0">
                <a:hlinkClick r:id="rId4"/>
              </a:rPr>
              <a:t>http://undergrad.wayne.edu/assessment.php</a:t>
            </a:r>
            <a:r>
              <a:rPr lang="en-US" dirty="0" smtClean="0"/>
              <a:t> </a:t>
            </a:r>
          </a:p>
          <a:p>
            <a:r>
              <a:rPr lang="en-US" dirty="0" smtClean="0"/>
              <a:t>OTL staff, workshops and website: </a:t>
            </a:r>
            <a:r>
              <a:rPr lang="en-US" dirty="0" smtClean="0">
                <a:hlinkClick r:id="rId5"/>
              </a:rPr>
              <a:t>http</a:t>
            </a:r>
            <a:r>
              <a:rPr lang="en-US" dirty="0">
                <a:hlinkClick r:id="rId5"/>
              </a:rPr>
              <a:t>://otl.wayne.edu</a:t>
            </a:r>
            <a:r>
              <a:rPr lang="en-US" dirty="0" smtClean="0">
                <a:hlinkClick r:id="rId5"/>
              </a:rPr>
              <a:t>/</a:t>
            </a:r>
            <a:r>
              <a:rPr lang="en-US" dirty="0" smtClean="0"/>
              <a:t> </a:t>
            </a: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Local Resources </a:t>
            </a:r>
            <a:br>
              <a:rPr lang="en-US" dirty="0" smtClean="0"/>
            </a:br>
            <a:r>
              <a:rPr lang="en-US" dirty="0" smtClean="0"/>
              <a:t>for Program Assessment</a:t>
            </a:r>
            <a:endParaRPr lang="en-US" dirty="0"/>
          </a:p>
        </p:txBody>
      </p:sp>
    </p:spTree>
    <p:extLst>
      <p:ext uri="{BB962C8B-B14F-4D97-AF65-F5344CB8AC3E}">
        <p14:creationId xmlns:p14="http://schemas.microsoft.com/office/powerpoint/2010/main" val="929273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675466"/>
            <a:ext cx="8043333" cy="4030133"/>
          </a:xfrm>
        </p:spPr>
        <p:txBody>
          <a:bodyPr>
            <a:noAutofit/>
          </a:bodyPr>
          <a:lstStyle/>
          <a:p>
            <a:r>
              <a:rPr lang="en-US" sz="2800" dirty="0" smtClean="0"/>
              <a:t>Additional presentations explain how to:</a:t>
            </a:r>
          </a:p>
          <a:p>
            <a:pPr lvl="1"/>
            <a:r>
              <a:rPr lang="en-US" sz="2400" dirty="0" smtClean="0"/>
              <a:t>Conceptualize the overall program assessment process</a:t>
            </a:r>
          </a:p>
          <a:p>
            <a:pPr lvl="1"/>
            <a:r>
              <a:rPr lang="en-US" sz="2400" dirty="0" smtClean="0"/>
              <a:t>Write mission statements</a:t>
            </a:r>
          </a:p>
          <a:p>
            <a:pPr lvl="1"/>
            <a:r>
              <a:rPr lang="en-US" sz="2400" dirty="0" smtClean="0"/>
              <a:t>Choose assessments</a:t>
            </a:r>
          </a:p>
          <a:p>
            <a:pPr lvl="1"/>
            <a:r>
              <a:rPr lang="en-US" sz="2400" dirty="0" smtClean="0"/>
              <a:t>Understand and use results from the assessments</a:t>
            </a:r>
          </a:p>
          <a:p>
            <a:pPr lvl="1"/>
            <a:r>
              <a:rPr lang="en-US" sz="2400" dirty="0" smtClean="0"/>
              <a:t>Use Compliance Assist to record your work</a:t>
            </a:r>
          </a:p>
          <a:p>
            <a:pPr lvl="1"/>
            <a:endParaRPr lang="en-US" sz="2400" dirty="0"/>
          </a:p>
          <a:p>
            <a:r>
              <a:rPr lang="en-US" sz="2800" dirty="0" smtClean="0"/>
              <a:t>Each part has examples and pitfalls to avoid as well!</a:t>
            </a:r>
            <a:endParaRPr lang="en-US" sz="2800" dirty="0"/>
          </a:p>
        </p:txBody>
      </p:sp>
      <p:sp>
        <p:nvSpPr>
          <p:cNvPr id="3" name="Title 2"/>
          <p:cNvSpPr>
            <a:spLocks noGrp="1"/>
          </p:cNvSpPr>
          <p:nvPr>
            <p:ph type="title"/>
          </p:nvPr>
        </p:nvSpPr>
        <p:spPr/>
        <p:txBody>
          <a:bodyPr/>
          <a:lstStyle/>
          <a:p>
            <a:r>
              <a:rPr lang="en-US" dirty="0" smtClean="0"/>
              <a:t>Want More Information?</a:t>
            </a:r>
            <a:endParaRPr lang="en-US" dirty="0"/>
          </a:p>
        </p:txBody>
      </p:sp>
    </p:spTree>
    <p:extLst>
      <p:ext uri="{BB962C8B-B14F-4D97-AF65-F5344CB8AC3E}">
        <p14:creationId xmlns:p14="http://schemas.microsoft.com/office/powerpoint/2010/main" val="177388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 calcmode="lin" valueType="num">
                                      <p:cBhvr additive="base">
                                        <p:cTn id="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38400"/>
            <a:ext cx="7408333" cy="4343400"/>
          </a:xfrm>
        </p:spPr>
        <p:txBody>
          <a:bodyPr>
            <a:normAutofit/>
          </a:bodyPr>
          <a:lstStyle/>
          <a:p>
            <a:r>
              <a:rPr lang="en-US" dirty="0" smtClean="0"/>
              <a:t>Statements of the intended results of the program</a:t>
            </a:r>
          </a:p>
          <a:p>
            <a:pPr lvl="1"/>
            <a:r>
              <a:rPr lang="en-US" u="sng" dirty="0" smtClean="0"/>
              <a:t>Specific</a:t>
            </a:r>
            <a:r>
              <a:rPr lang="en-US" dirty="0" smtClean="0"/>
              <a:t>, </a:t>
            </a:r>
            <a:r>
              <a:rPr lang="en-US" u="sng" dirty="0" smtClean="0"/>
              <a:t>measurable</a:t>
            </a:r>
            <a:r>
              <a:rPr lang="en-US" dirty="0" smtClean="0"/>
              <a:t> statements </a:t>
            </a:r>
            <a:r>
              <a:rPr lang="en-US" dirty="0"/>
              <a:t>of </a:t>
            </a:r>
            <a:r>
              <a:rPr lang="en-US" dirty="0" smtClean="0"/>
              <a:t>what </a:t>
            </a:r>
            <a:r>
              <a:rPr lang="en-US" dirty="0"/>
              <a:t>graduating students </a:t>
            </a:r>
            <a:r>
              <a:rPr lang="en-US" i="1" dirty="0" smtClean="0"/>
              <a:t>should know</a:t>
            </a:r>
            <a:r>
              <a:rPr lang="en-US" i="1" dirty="0"/>
              <a:t>, be able to do, believe, or value</a:t>
            </a:r>
          </a:p>
          <a:p>
            <a:pPr lvl="1"/>
            <a:r>
              <a:rPr lang="en-US" dirty="0" smtClean="0"/>
              <a:t>Derived from the mission statement</a:t>
            </a:r>
          </a:p>
          <a:p>
            <a:pPr lvl="1"/>
            <a:r>
              <a:rPr lang="en-US" dirty="0" smtClean="0"/>
              <a:t>Focused on the results of student learning, not on the learning process or on teaching</a:t>
            </a:r>
          </a:p>
          <a:p>
            <a:endParaRPr lang="en-US" u="sng" dirty="0" smtClean="0"/>
          </a:p>
          <a:p>
            <a:r>
              <a:rPr lang="en-US" u="sng" dirty="0" smtClean="0"/>
              <a:t>At least one </a:t>
            </a:r>
            <a:r>
              <a:rPr lang="en-US" dirty="0" smtClean="0"/>
              <a:t>assessment (i.e., a source of evidence or data) is needed per learning outcome; two or three is better.</a:t>
            </a:r>
          </a:p>
          <a:p>
            <a:pPr marL="0" indent="0">
              <a:buNone/>
            </a:pPr>
            <a:endParaRPr lang="en-US" dirty="0"/>
          </a:p>
        </p:txBody>
      </p:sp>
      <p:sp>
        <p:nvSpPr>
          <p:cNvPr id="3" name="Title 2"/>
          <p:cNvSpPr>
            <a:spLocks noGrp="1"/>
          </p:cNvSpPr>
          <p:nvPr>
            <p:ph type="title"/>
          </p:nvPr>
        </p:nvSpPr>
        <p:spPr/>
        <p:txBody>
          <a:bodyPr/>
          <a:lstStyle/>
          <a:p>
            <a:r>
              <a:rPr lang="en-US" dirty="0" smtClean="0"/>
              <a:t>Learning Outcomes</a:t>
            </a:r>
            <a:endParaRPr lang="en-US" dirty="0"/>
          </a:p>
        </p:txBody>
      </p:sp>
    </p:spTree>
    <p:extLst>
      <p:ext uri="{BB962C8B-B14F-4D97-AF65-F5344CB8AC3E}">
        <p14:creationId xmlns:p14="http://schemas.microsoft.com/office/powerpoint/2010/main" val="558277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Explicitly stating learning outcomes enables faculty and staff to:</a:t>
            </a:r>
          </a:p>
          <a:p>
            <a:pPr lvl="1"/>
            <a:r>
              <a:rPr lang="en-US" dirty="0" smtClean="0"/>
              <a:t>Clearly express the benefits of the program to stakeholders in concrete terms</a:t>
            </a:r>
          </a:p>
          <a:p>
            <a:pPr lvl="1"/>
            <a:r>
              <a:rPr lang="en-US" dirty="0" smtClean="0"/>
              <a:t>Attract students to your program</a:t>
            </a:r>
          </a:p>
          <a:p>
            <a:pPr lvl="1"/>
            <a:r>
              <a:rPr lang="en-US" dirty="0" smtClean="0"/>
              <a:t>More effectively request donations, funding, resources</a:t>
            </a:r>
            <a:endParaRPr lang="en-US" dirty="0"/>
          </a:p>
        </p:txBody>
      </p:sp>
      <p:sp>
        <p:nvSpPr>
          <p:cNvPr id="3" name="Title 2"/>
          <p:cNvSpPr>
            <a:spLocks noGrp="1"/>
          </p:cNvSpPr>
          <p:nvPr>
            <p:ph type="title"/>
          </p:nvPr>
        </p:nvSpPr>
        <p:spPr/>
        <p:txBody>
          <a:bodyPr/>
          <a:lstStyle/>
          <a:p>
            <a:r>
              <a:rPr lang="en-US" dirty="0" smtClean="0"/>
              <a:t>Learning Outcomes: Usefulness</a:t>
            </a:r>
            <a:endParaRPr lang="en-US" dirty="0"/>
          </a:p>
        </p:txBody>
      </p:sp>
    </p:spTree>
    <p:extLst>
      <p:ext uri="{BB962C8B-B14F-4D97-AF65-F5344CB8AC3E}">
        <p14:creationId xmlns:p14="http://schemas.microsoft.com/office/powerpoint/2010/main" val="4071078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Students should be able to </a:t>
            </a:r>
            <a:r>
              <a:rPr lang="en-US" dirty="0">
                <a:solidFill>
                  <a:srgbClr val="00B050"/>
                </a:solidFill>
              </a:rPr>
              <a:t>recognize</a:t>
            </a:r>
            <a:r>
              <a:rPr lang="en-US" dirty="0"/>
              <a:t> and </a:t>
            </a:r>
            <a:r>
              <a:rPr lang="en-US" dirty="0">
                <a:solidFill>
                  <a:srgbClr val="00B050"/>
                </a:solidFill>
              </a:rPr>
              <a:t>articulate</a:t>
            </a:r>
            <a:r>
              <a:rPr lang="en-US" dirty="0"/>
              <a:t> the foundational </a:t>
            </a:r>
            <a:r>
              <a:rPr lang="en-US" dirty="0" smtClean="0"/>
              <a:t>assumptions</a:t>
            </a:r>
            <a:r>
              <a:rPr lang="en-US" dirty="0"/>
              <a:t>, central ideas, and dominant criticisms of the </a:t>
            </a:r>
            <a:r>
              <a:rPr lang="en-US" dirty="0" smtClean="0"/>
              <a:t>psychoanalytic</a:t>
            </a:r>
            <a:r>
              <a:rPr lang="en-US" dirty="0"/>
              <a:t>, Gestalt, behaviorist, humanistic, and cognitive </a:t>
            </a:r>
            <a:r>
              <a:rPr lang="en-US" dirty="0" smtClean="0"/>
              <a:t>approaches </a:t>
            </a:r>
            <a:r>
              <a:rPr lang="en-US" dirty="0"/>
              <a:t>to psychology. </a:t>
            </a:r>
            <a:endParaRPr lang="en-US" dirty="0" smtClean="0"/>
          </a:p>
          <a:p>
            <a:endParaRPr lang="en-US" dirty="0"/>
          </a:p>
          <a:p>
            <a:pPr marL="0" indent="0" algn="ctr">
              <a:buNone/>
            </a:pPr>
            <a:r>
              <a:rPr lang="en-US" i="1" dirty="0" smtClean="0"/>
              <a:t>(Note the use of </a:t>
            </a:r>
            <a:r>
              <a:rPr lang="en-US" i="1" dirty="0" smtClean="0">
                <a:solidFill>
                  <a:srgbClr val="00B050"/>
                </a:solidFill>
                <a:hlinkClick r:id="rId3"/>
              </a:rPr>
              <a:t>action verbs</a:t>
            </a:r>
            <a:r>
              <a:rPr lang="en-US" i="1" dirty="0" smtClean="0">
                <a:solidFill>
                  <a:schemeClr val="tx1"/>
                </a:solidFill>
              </a:rPr>
              <a:t>, which usually correspond to overt behavior that can be measured</a:t>
            </a:r>
            <a:r>
              <a:rPr lang="en-US" i="1" dirty="0" smtClean="0"/>
              <a:t>.)</a:t>
            </a:r>
            <a:endParaRPr lang="en-US" i="1" dirty="0"/>
          </a:p>
        </p:txBody>
      </p:sp>
      <p:sp>
        <p:nvSpPr>
          <p:cNvPr id="3" name="Title 2"/>
          <p:cNvSpPr>
            <a:spLocks noGrp="1"/>
          </p:cNvSpPr>
          <p:nvPr>
            <p:ph type="title"/>
          </p:nvPr>
        </p:nvSpPr>
        <p:spPr/>
        <p:txBody>
          <a:bodyPr>
            <a:normAutofit fontScale="90000"/>
          </a:bodyPr>
          <a:lstStyle/>
          <a:p>
            <a:r>
              <a:rPr lang="en-US" dirty="0" smtClean="0"/>
              <a:t>Learning Outcomes Example:</a:t>
            </a:r>
            <a:br>
              <a:rPr lang="en-US" dirty="0" smtClean="0"/>
            </a:br>
            <a:r>
              <a:rPr lang="en-US" dirty="0" smtClean="0"/>
              <a:t>Geneva College Psychology</a:t>
            </a:r>
            <a:endParaRPr lang="en-US" dirty="0"/>
          </a:p>
        </p:txBody>
      </p:sp>
      <p:sp>
        <p:nvSpPr>
          <p:cNvPr id="4" name="TextBox 3"/>
          <p:cNvSpPr txBox="1"/>
          <p:nvPr/>
        </p:nvSpPr>
        <p:spPr>
          <a:xfrm>
            <a:off x="1137362" y="6324600"/>
            <a:ext cx="4653838" cy="338554"/>
          </a:xfrm>
          <a:prstGeom prst="rect">
            <a:avLst/>
          </a:prstGeom>
          <a:noFill/>
        </p:spPr>
        <p:txBody>
          <a:bodyPr wrap="none" rtlCol="0">
            <a:spAutoFit/>
          </a:bodyPr>
          <a:lstStyle/>
          <a:p>
            <a:r>
              <a:rPr lang="en-US" sz="1600" dirty="0">
                <a:hlinkClick r:id="rId4"/>
              </a:rPr>
              <a:t>http://oeas.ucf.edu/doc/acad_assess_handbook.pdf</a:t>
            </a:r>
            <a:endParaRPr lang="en-US" sz="1600" dirty="0"/>
          </a:p>
        </p:txBody>
      </p:sp>
    </p:spTree>
    <p:extLst>
      <p:ext uri="{BB962C8B-B14F-4D97-AF65-F5344CB8AC3E}">
        <p14:creationId xmlns:p14="http://schemas.microsoft.com/office/powerpoint/2010/main" val="353948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[Students will] </a:t>
            </a:r>
            <a:r>
              <a:rPr lang="en-US" dirty="0" smtClean="0">
                <a:solidFill>
                  <a:srgbClr val="00B050"/>
                </a:solidFill>
              </a:rPr>
              <a:t>Demonstrate</a:t>
            </a:r>
            <a:r>
              <a:rPr lang="en-US" dirty="0" smtClean="0"/>
              <a:t> </a:t>
            </a:r>
            <a:r>
              <a:rPr lang="en-US" dirty="0"/>
              <a:t>understanding of basic concepts of probability and statistics embedded in their courses</a:t>
            </a:r>
            <a:r>
              <a:rPr lang="en-US" dirty="0" smtClean="0"/>
              <a:t>.</a:t>
            </a:r>
          </a:p>
          <a:p>
            <a:r>
              <a:rPr lang="en-US" dirty="0" smtClean="0"/>
              <a:t>[Students will] </a:t>
            </a:r>
            <a:r>
              <a:rPr lang="en-US" dirty="0">
                <a:solidFill>
                  <a:srgbClr val="00B050"/>
                </a:solidFill>
              </a:rPr>
              <a:t>Demonstrate</a:t>
            </a:r>
            <a:r>
              <a:rPr lang="en-US" dirty="0"/>
              <a:t> ability to </a:t>
            </a:r>
            <a:r>
              <a:rPr lang="en-US" dirty="0">
                <a:solidFill>
                  <a:srgbClr val="00B050"/>
                </a:solidFill>
              </a:rPr>
              <a:t>write</a:t>
            </a:r>
            <a:r>
              <a:rPr lang="en-US" dirty="0"/>
              <a:t> reports of the results of statistical analyses giving summaries and conclusions using nontechnical language.</a:t>
            </a:r>
          </a:p>
        </p:txBody>
      </p:sp>
      <p:sp>
        <p:nvSpPr>
          <p:cNvPr id="3" name="Title 2"/>
          <p:cNvSpPr>
            <a:spLocks noGrp="1"/>
          </p:cNvSpPr>
          <p:nvPr>
            <p:ph type="title"/>
          </p:nvPr>
        </p:nvSpPr>
        <p:spPr/>
        <p:txBody>
          <a:bodyPr>
            <a:normAutofit fontScale="90000"/>
          </a:bodyPr>
          <a:lstStyle/>
          <a:p>
            <a:r>
              <a:rPr lang="en-US" dirty="0" smtClean="0"/>
              <a:t>Learning Outcomes Example:</a:t>
            </a:r>
            <a:br>
              <a:rPr lang="en-US" dirty="0" smtClean="0"/>
            </a:br>
            <a:r>
              <a:rPr lang="en-US" dirty="0" smtClean="0"/>
              <a:t>U Wyoming Statistics</a:t>
            </a:r>
            <a:endParaRPr lang="en-US" dirty="0"/>
          </a:p>
        </p:txBody>
      </p:sp>
      <p:sp>
        <p:nvSpPr>
          <p:cNvPr id="4" name="TextBox 3"/>
          <p:cNvSpPr txBox="1"/>
          <p:nvPr/>
        </p:nvSpPr>
        <p:spPr>
          <a:xfrm>
            <a:off x="637686" y="6400800"/>
            <a:ext cx="7896714" cy="307777"/>
          </a:xfrm>
          <a:prstGeom prst="rect">
            <a:avLst/>
          </a:prstGeom>
          <a:noFill/>
        </p:spPr>
        <p:txBody>
          <a:bodyPr wrap="none" rtlCol="0">
            <a:spAutoFit/>
          </a:bodyPr>
          <a:lstStyle/>
          <a:p>
            <a:r>
              <a:rPr lang="en-US" sz="1400" dirty="0">
                <a:hlinkClick r:id="rId2"/>
              </a:rPr>
              <a:t>http://www.uwyo.edu/statistics/student_learning_outcomes/undergraduate_learning_outcomes.html</a:t>
            </a:r>
            <a:endParaRPr lang="en-US" sz="1400" dirty="0"/>
          </a:p>
        </p:txBody>
      </p:sp>
    </p:spTree>
    <p:extLst>
      <p:ext uri="{BB962C8B-B14F-4D97-AF65-F5344CB8AC3E}">
        <p14:creationId xmlns:p14="http://schemas.microsoft.com/office/powerpoint/2010/main" val="1705051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Students will…</a:t>
            </a:r>
          </a:p>
          <a:p>
            <a:r>
              <a:rPr lang="en-US" dirty="0" smtClean="0">
                <a:solidFill>
                  <a:srgbClr val="00B050"/>
                </a:solidFill>
              </a:rPr>
              <a:t>Integrate</a:t>
            </a:r>
            <a:r>
              <a:rPr lang="en-US" dirty="0" smtClean="0"/>
              <a:t> </a:t>
            </a:r>
            <a:r>
              <a:rPr lang="en-US" dirty="0"/>
              <a:t>effective use of body and voice in communication in a theatrical space</a:t>
            </a:r>
          </a:p>
          <a:p>
            <a:r>
              <a:rPr lang="en-US" dirty="0" smtClean="0"/>
              <a:t>[</a:t>
            </a:r>
            <a:r>
              <a:rPr lang="en-US" dirty="0" smtClean="0">
                <a:solidFill>
                  <a:srgbClr val="00B050"/>
                </a:solidFill>
              </a:rPr>
              <a:t>Value</a:t>
            </a:r>
            <a:r>
              <a:rPr lang="en-US" dirty="0" smtClean="0"/>
              <a:t> …] </a:t>
            </a:r>
            <a:r>
              <a:rPr lang="en-US" dirty="0"/>
              <a:t>Theatre as a live, human, creative, and spiritual experience, which has the power to transform and educate as well as entertain an </a:t>
            </a:r>
            <a:r>
              <a:rPr lang="en-US" dirty="0" smtClean="0"/>
              <a:t>audience</a:t>
            </a:r>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Learning Outcomes Example:</a:t>
            </a:r>
            <a:br>
              <a:rPr lang="en-US" dirty="0" smtClean="0"/>
            </a:br>
            <a:r>
              <a:rPr lang="en-US" dirty="0" smtClean="0"/>
              <a:t>LMU Theatre Arts</a:t>
            </a:r>
            <a:endParaRPr lang="en-US" dirty="0"/>
          </a:p>
        </p:txBody>
      </p:sp>
      <p:sp>
        <p:nvSpPr>
          <p:cNvPr id="4" name="TextBox 3"/>
          <p:cNvSpPr txBox="1"/>
          <p:nvPr/>
        </p:nvSpPr>
        <p:spPr>
          <a:xfrm>
            <a:off x="1143000" y="6324600"/>
            <a:ext cx="6143028" cy="307777"/>
          </a:xfrm>
          <a:prstGeom prst="rect">
            <a:avLst/>
          </a:prstGeom>
          <a:noFill/>
        </p:spPr>
        <p:txBody>
          <a:bodyPr wrap="none" rtlCol="0">
            <a:spAutoFit/>
          </a:bodyPr>
          <a:lstStyle/>
          <a:p>
            <a:r>
              <a:rPr lang="en-US" sz="1400" dirty="0">
                <a:hlinkClick r:id="rId2"/>
              </a:rPr>
              <a:t>http://cfa.lmu.edu/programs/theatrearts/curriculum/studentlearningoutcomes/</a:t>
            </a:r>
            <a:endParaRPr lang="en-US" sz="1400" dirty="0"/>
          </a:p>
        </p:txBody>
      </p:sp>
    </p:spTree>
    <p:extLst>
      <p:ext uri="{BB962C8B-B14F-4D97-AF65-F5344CB8AC3E}">
        <p14:creationId xmlns:p14="http://schemas.microsoft.com/office/powerpoint/2010/main" val="3125048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B050"/>
                </a:solidFill>
              </a:rPr>
              <a:t>Provide</a:t>
            </a:r>
            <a:r>
              <a:rPr lang="en-US" dirty="0" smtClean="0"/>
              <a:t> safe facilities</a:t>
            </a:r>
          </a:p>
          <a:p>
            <a:r>
              <a:rPr lang="en-US" dirty="0" smtClean="0">
                <a:solidFill>
                  <a:srgbClr val="00B050"/>
                </a:solidFill>
              </a:rPr>
              <a:t>Provide</a:t>
            </a:r>
            <a:r>
              <a:rPr lang="en-US" dirty="0" smtClean="0"/>
              <a:t> living &amp; learning opportunities beyond the classroom</a:t>
            </a:r>
          </a:p>
          <a:p>
            <a:r>
              <a:rPr lang="en-US" dirty="0" smtClean="0">
                <a:solidFill>
                  <a:srgbClr val="00B050"/>
                </a:solidFill>
              </a:rPr>
              <a:t>Develop</a:t>
            </a:r>
            <a:r>
              <a:rPr lang="en-US" dirty="0" smtClean="0"/>
              <a:t> community</a:t>
            </a:r>
            <a:endParaRPr lang="en-US" dirty="0"/>
          </a:p>
        </p:txBody>
      </p:sp>
      <p:sp>
        <p:nvSpPr>
          <p:cNvPr id="3" name="Title 2"/>
          <p:cNvSpPr>
            <a:spLocks noGrp="1"/>
          </p:cNvSpPr>
          <p:nvPr>
            <p:ph type="title"/>
          </p:nvPr>
        </p:nvSpPr>
        <p:spPr/>
        <p:txBody>
          <a:bodyPr>
            <a:normAutofit fontScale="90000"/>
          </a:bodyPr>
          <a:lstStyle/>
          <a:p>
            <a:r>
              <a:rPr lang="en-US" dirty="0" smtClean="0"/>
              <a:t>Learning Outcomes Example:</a:t>
            </a:r>
            <a:br>
              <a:rPr lang="en-US" dirty="0" smtClean="0"/>
            </a:br>
            <a:r>
              <a:rPr lang="en-US" dirty="0" smtClean="0"/>
              <a:t>Arkansas State U: Housing</a:t>
            </a:r>
            <a:endParaRPr lang="en-US" dirty="0"/>
          </a:p>
        </p:txBody>
      </p:sp>
      <p:sp>
        <p:nvSpPr>
          <p:cNvPr id="4" name="TextBox 3"/>
          <p:cNvSpPr txBox="1"/>
          <p:nvPr/>
        </p:nvSpPr>
        <p:spPr>
          <a:xfrm>
            <a:off x="1143000" y="6324600"/>
            <a:ext cx="4100803" cy="307777"/>
          </a:xfrm>
          <a:prstGeom prst="rect">
            <a:avLst/>
          </a:prstGeom>
          <a:noFill/>
        </p:spPr>
        <p:txBody>
          <a:bodyPr wrap="none" rtlCol="0">
            <a:spAutoFit/>
          </a:bodyPr>
          <a:lstStyle/>
          <a:p>
            <a:r>
              <a:rPr lang="en-US" sz="1400" dirty="0">
                <a:hlinkClick r:id="rId2"/>
              </a:rPr>
              <a:t>http://www.astate.edu/a/residence-life/about/goals/</a:t>
            </a:r>
            <a:endParaRPr lang="en-US" sz="1400" dirty="0"/>
          </a:p>
        </p:txBody>
      </p:sp>
    </p:spTree>
    <p:extLst>
      <p:ext uri="{BB962C8B-B14F-4D97-AF65-F5344CB8AC3E}">
        <p14:creationId xmlns:p14="http://schemas.microsoft.com/office/powerpoint/2010/main" val="2820602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38401"/>
            <a:ext cx="7408333" cy="4190999"/>
          </a:xfrm>
        </p:spPr>
        <p:txBody>
          <a:bodyPr>
            <a:normAutofit lnSpcReduction="10000"/>
          </a:bodyPr>
          <a:lstStyle/>
          <a:p>
            <a:pPr marL="0" indent="0">
              <a:buNone/>
            </a:pPr>
            <a:r>
              <a:rPr lang="en-US" dirty="0"/>
              <a:t>To help you </a:t>
            </a:r>
            <a:r>
              <a:rPr lang="en-US" dirty="0" smtClean="0"/>
              <a:t>identify your program’s learning outcomes, </a:t>
            </a:r>
            <a:r>
              <a:rPr lang="en-US" dirty="0"/>
              <a:t>consider the following questions</a:t>
            </a:r>
            <a:r>
              <a:rPr lang="en-US" dirty="0" smtClean="0"/>
              <a:t>:</a:t>
            </a:r>
          </a:p>
          <a:p>
            <a:r>
              <a:rPr lang="en-US" dirty="0" smtClean="0"/>
              <a:t>What kinds of information does an ideal graduate/client from your program </a:t>
            </a:r>
            <a:r>
              <a:rPr lang="en-US" i="1" dirty="0" smtClean="0"/>
              <a:t>know</a:t>
            </a:r>
            <a:r>
              <a:rPr lang="en-US" dirty="0" smtClean="0"/>
              <a:t>?</a:t>
            </a:r>
          </a:p>
          <a:p>
            <a:r>
              <a:rPr lang="en-US" dirty="0" smtClean="0"/>
              <a:t>What can s/he </a:t>
            </a:r>
            <a:r>
              <a:rPr lang="en-US" i="1" dirty="0" smtClean="0"/>
              <a:t>do</a:t>
            </a:r>
            <a:r>
              <a:rPr lang="en-US" dirty="0" smtClean="0"/>
              <a:t>?</a:t>
            </a:r>
          </a:p>
          <a:p>
            <a:r>
              <a:rPr lang="en-US" dirty="0" smtClean="0"/>
              <a:t>What does s/he </a:t>
            </a:r>
            <a:r>
              <a:rPr lang="en-US" i="1" dirty="0" smtClean="0"/>
              <a:t>value</a:t>
            </a:r>
            <a:r>
              <a:rPr lang="en-US" dirty="0" smtClean="0"/>
              <a:t> or </a:t>
            </a:r>
            <a:r>
              <a:rPr lang="en-US" i="1" dirty="0" smtClean="0"/>
              <a:t>care about</a:t>
            </a:r>
            <a:r>
              <a:rPr lang="en-US" dirty="0" smtClean="0"/>
              <a:t>?</a:t>
            </a:r>
          </a:p>
          <a:p>
            <a:r>
              <a:rPr lang="en-US" dirty="0" smtClean="0"/>
              <a:t>What kinds of job skills does s/he take into the workforce and the community? </a:t>
            </a:r>
          </a:p>
          <a:p>
            <a:pPr marL="0" indent="0">
              <a:buNone/>
            </a:pPr>
            <a:endParaRPr lang="en-US" dirty="0" smtClean="0"/>
          </a:p>
          <a:p>
            <a:pPr marL="0" indent="0">
              <a:buNone/>
            </a:pPr>
            <a:r>
              <a:rPr lang="en-US" dirty="0" smtClean="0"/>
              <a:t>(Choose a few of your answers for your first round of learning outcomes and add others later.)</a:t>
            </a:r>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Learning Outcomes:</a:t>
            </a:r>
            <a:br>
              <a:rPr lang="en-US" dirty="0" smtClean="0"/>
            </a:br>
            <a:r>
              <a:rPr lang="en-US" dirty="0" smtClean="0"/>
              <a:t>Guiding Questions</a:t>
            </a:r>
            <a:endParaRPr lang="en-US" dirty="0"/>
          </a:p>
        </p:txBody>
      </p:sp>
    </p:spTree>
    <p:extLst>
      <p:ext uri="{BB962C8B-B14F-4D97-AF65-F5344CB8AC3E}">
        <p14:creationId xmlns:p14="http://schemas.microsoft.com/office/powerpoint/2010/main" val="3953761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Combining two or more ideas into one outcome</a:t>
            </a:r>
          </a:p>
          <a:p>
            <a:r>
              <a:rPr lang="en-US" dirty="0"/>
              <a:t>Describing an outcome that is not measurable</a:t>
            </a:r>
          </a:p>
          <a:p>
            <a:pPr lvl="1"/>
            <a:r>
              <a:rPr lang="en-US" dirty="0"/>
              <a:t>Too vague</a:t>
            </a:r>
          </a:p>
          <a:p>
            <a:pPr lvl="1"/>
            <a:r>
              <a:rPr lang="en-US" dirty="0"/>
              <a:t>Too broad or inclusive</a:t>
            </a:r>
          </a:p>
          <a:p>
            <a:r>
              <a:rPr lang="en-US" dirty="0" smtClean="0"/>
              <a:t>Writing for a specialist audience rather than a general audience</a:t>
            </a:r>
          </a:p>
          <a:p>
            <a:r>
              <a:rPr lang="en-US" dirty="0" smtClean="0"/>
              <a:t>Titling the outcome without defining it </a:t>
            </a:r>
            <a:r>
              <a:rPr lang="en-US" i="1" dirty="0" smtClean="0"/>
              <a:t>in layman’s terms</a:t>
            </a:r>
            <a:r>
              <a:rPr lang="en-US" dirty="0" smtClean="0"/>
              <a:t> in the description box</a:t>
            </a:r>
            <a:endParaRPr lang="en-US" dirty="0"/>
          </a:p>
        </p:txBody>
      </p:sp>
      <p:sp>
        <p:nvSpPr>
          <p:cNvPr id="3" name="Title 2"/>
          <p:cNvSpPr>
            <a:spLocks noGrp="1"/>
          </p:cNvSpPr>
          <p:nvPr>
            <p:ph type="title"/>
          </p:nvPr>
        </p:nvSpPr>
        <p:spPr/>
        <p:txBody>
          <a:bodyPr>
            <a:normAutofit fontScale="90000"/>
          </a:bodyPr>
          <a:lstStyle/>
          <a:p>
            <a:r>
              <a:rPr lang="en-US" dirty="0" smtClean="0"/>
              <a:t>Learning Outcomes:</a:t>
            </a:r>
            <a:br>
              <a:rPr lang="en-US" dirty="0" smtClean="0"/>
            </a:br>
            <a:r>
              <a:rPr lang="en-US" dirty="0" smtClean="0"/>
              <a:t>Pitfalls to Avoid</a:t>
            </a:r>
            <a:endParaRPr lang="en-US" dirty="0"/>
          </a:p>
        </p:txBody>
      </p:sp>
    </p:spTree>
    <p:extLst>
      <p:ext uri="{BB962C8B-B14F-4D97-AF65-F5344CB8AC3E}">
        <p14:creationId xmlns:p14="http://schemas.microsoft.com/office/powerpoint/2010/main" val="261198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wipe(down)">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wipe(down)">
                                      <p:cBhvr>
                                        <p:cTn id="1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4285</TotalTime>
  <Words>907</Words>
  <Application>Microsoft Office PowerPoint</Application>
  <PresentationFormat>On-screen Show (4:3)</PresentationFormat>
  <Paragraphs>127</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Waveform</vt:lpstr>
      <vt:lpstr>Program Assessment:  Writing Learning Outcomes</vt:lpstr>
      <vt:lpstr>Learning Outcomes</vt:lpstr>
      <vt:lpstr>Learning Outcomes: Usefulness</vt:lpstr>
      <vt:lpstr>Learning Outcomes Example: Geneva College Psychology</vt:lpstr>
      <vt:lpstr>Learning Outcomes Example: U Wyoming Statistics</vt:lpstr>
      <vt:lpstr>Learning Outcomes Example: LMU Theatre Arts</vt:lpstr>
      <vt:lpstr>Learning Outcomes Example: Arkansas State U: Housing</vt:lpstr>
      <vt:lpstr>Learning Outcomes: Guiding Questions</vt:lpstr>
      <vt:lpstr>Learning Outcomes: Pitfalls to Avoid</vt:lpstr>
      <vt:lpstr>Curriculum Map (for academic programs only)</vt:lpstr>
      <vt:lpstr>Curriculum Map Usefulness</vt:lpstr>
      <vt:lpstr>Curriculum Map Example: WSU MA in Language Learning</vt:lpstr>
      <vt:lpstr>Curriculum Map: Guiding Questions</vt:lpstr>
      <vt:lpstr>Local Resources  for Program Assessment</vt:lpstr>
      <vt:lpstr>Want More Information?</vt:lpstr>
    </vt:vector>
  </TitlesOfParts>
  <Company>Wayne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Barrette</dc:creator>
  <cp:lastModifiedBy>Catherine Barrette</cp:lastModifiedBy>
  <cp:revision>125</cp:revision>
  <dcterms:created xsi:type="dcterms:W3CDTF">2014-09-02T17:21:16Z</dcterms:created>
  <dcterms:modified xsi:type="dcterms:W3CDTF">2014-10-03T15:39:24Z</dcterms:modified>
</cp:coreProperties>
</file>