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07" r:id="rId2"/>
    <p:sldId id="271" r:id="rId3"/>
    <p:sldId id="275" r:id="rId4"/>
    <p:sldId id="286" r:id="rId5"/>
    <p:sldId id="305" r:id="rId6"/>
    <p:sldId id="280" r:id="rId7"/>
    <p:sldId id="306" r:id="rId8"/>
    <p:sldId id="308" r:id="rId9"/>
    <p:sldId id="30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223" autoAdjust="0"/>
  </p:normalViewPr>
  <p:slideViewPr>
    <p:cSldViewPr>
      <p:cViewPr>
        <p:scale>
          <a:sx n="73" d="100"/>
          <a:sy n="73" d="100"/>
        </p:scale>
        <p:origin x="-10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B38964-3090-4811-B1FB-9940908E667B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5EF752-6AF6-486A-BD41-A15888835ABD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r>
            <a:rPr lang="en-US" sz="1600" b="0" dirty="0" smtClean="0"/>
            <a:t>Specify intended outcomes</a:t>
          </a:r>
          <a:endParaRPr lang="en-US" sz="1600" b="0" dirty="0"/>
        </a:p>
      </dgm:t>
    </dgm:pt>
    <dgm:pt modelId="{574DECAA-EEFD-4DEC-BABD-C55DC7054D0D}" type="parTrans" cxnId="{02063AAD-3E24-4890-B6EB-25ECF421AC5C}">
      <dgm:prSet/>
      <dgm:spPr/>
      <dgm:t>
        <a:bodyPr/>
        <a:lstStyle/>
        <a:p>
          <a:endParaRPr lang="en-US"/>
        </a:p>
      </dgm:t>
    </dgm:pt>
    <dgm:pt modelId="{A153F78E-3F4B-4E36-BABA-EB909C29D424}" type="sibTrans" cxnId="{02063AAD-3E24-4890-B6EB-25ECF421AC5C}">
      <dgm:prSet/>
      <dgm:spPr/>
      <dgm:t>
        <a:bodyPr/>
        <a:lstStyle/>
        <a:p>
          <a:endParaRPr lang="en-US"/>
        </a:p>
      </dgm:t>
    </dgm:pt>
    <dgm:pt modelId="{42095044-203F-4EDA-88B9-FD113A978655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/>
            <a:t>Measure whether students are meeting those outcomes</a:t>
          </a:r>
          <a:endParaRPr lang="en-US" sz="1800" b="1" dirty="0"/>
        </a:p>
      </dgm:t>
    </dgm:pt>
    <dgm:pt modelId="{6C022E49-C2E1-43CB-98C0-A14AE0FE6008}" type="parTrans" cxnId="{16D2F083-AB7A-4651-9B42-C3A308011B6A}">
      <dgm:prSet/>
      <dgm:spPr/>
      <dgm:t>
        <a:bodyPr/>
        <a:lstStyle/>
        <a:p>
          <a:endParaRPr lang="en-US"/>
        </a:p>
      </dgm:t>
    </dgm:pt>
    <dgm:pt modelId="{F6887DB8-0A30-451C-830C-F7D682B6DB62}" type="sibTrans" cxnId="{16D2F083-AB7A-4651-9B42-C3A308011B6A}">
      <dgm:prSet/>
      <dgm:spPr/>
      <dgm:t>
        <a:bodyPr/>
        <a:lstStyle/>
        <a:p>
          <a:endParaRPr lang="en-US"/>
        </a:p>
      </dgm:t>
    </dgm:pt>
    <dgm:pt modelId="{E8AB9A36-A284-4F04-B475-1F94489AB4E1}">
      <dgm:prSet phldrT="[Text]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Improve your program based on results</a:t>
          </a:r>
          <a:endParaRPr lang="en-US" dirty="0"/>
        </a:p>
      </dgm:t>
    </dgm:pt>
    <dgm:pt modelId="{79B5FFB7-41BB-49F2-89CD-1CBB310CE127}" type="parTrans" cxnId="{22177578-4511-41BC-9E47-5768D2CA213A}">
      <dgm:prSet/>
      <dgm:spPr/>
      <dgm:t>
        <a:bodyPr/>
        <a:lstStyle/>
        <a:p>
          <a:endParaRPr lang="en-US"/>
        </a:p>
      </dgm:t>
    </dgm:pt>
    <dgm:pt modelId="{95EC3BBD-2DA0-488C-8561-CBFCD729C0CA}" type="sibTrans" cxnId="{22177578-4511-41BC-9E47-5768D2CA213A}">
      <dgm:prSet/>
      <dgm:spPr/>
      <dgm:t>
        <a:bodyPr/>
        <a:lstStyle/>
        <a:p>
          <a:endParaRPr lang="en-US"/>
        </a:p>
      </dgm:t>
    </dgm:pt>
    <dgm:pt modelId="{20615EA7-1109-4134-925D-82FC7957CC98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r>
            <a:rPr lang="en-US" sz="1800" b="0" dirty="0" smtClean="0"/>
            <a:t>Identify program goals</a:t>
          </a:r>
          <a:endParaRPr lang="en-US" sz="1800" b="0" dirty="0"/>
        </a:p>
      </dgm:t>
    </dgm:pt>
    <dgm:pt modelId="{CD5BD7B6-8B81-4B97-8640-7C39BFE77C08}" type="parTrans" cxnId="{B1E3EAF5-7847-4800-8877-57D123D40FD3}">
      <dgm:prSet/>
      <dgm:spPr/>
      <dgm:t>
        <a:bodyPr/>
        <a:lstStyle/>
        <a:p>
          <a:endParaRPr lang="en-US"/>
        </a:p>
      </dgm:t>
    </dgm:pt>
    <dgm:pt modelId="{9FD839BE-E93D-4B31-BE67-20AB10731F5E}" type="sibTrans" cxnId="{B1E3EAF5-7847-4800-8877-57D123D40FD3}">
      <dgm:prSet/>
      <dgm:spPr/>
      <dgm:t>
        <a:bodyPr/>
        <a:lstStyle/>
        <a:p>
          <a:endParaRPr lang="en-US"/>
        </a:p>
      </dgm:t>
    </dgm:pt>
    <dgm:pt modelId="{B2FACF58-5A2E-436A-85C5-53E908E73F5C}" type="pres">
      <dgm:prSet presAssocID="{9DB38964-3090-4811-B1FB-9940908E667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04420A-9582-4C53-BFEB-46879A004FD1}" type="pres">
      <dgm:prSet presAssocID="{D95EF752-6AF6-486A-BD41-A15888835ABD}" presName="dummy" presStyleCnt="0"/>
      <dgm:spPr/>
    </dgm:pt>
    <dgm:pt modelId="{BF8AAF92-1350-479C-9C62-950D41F9F486}" type="pres">
      <dgm:prSet presAssocID="{D95EF752-6AF6-486A-BD41-A15888835ABD}" presName="node" presStyleLbl="revTx" presStyleIdx="0" presStyleCnt="4" custScaleX="92786" custScaleY="67310" custRadScaleRad="99370" custRadScaleInc="11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A56BB1-C04C-441B-9458-61CBF07E0152}" type="pres">
      <dgm:prSet presAssocID="{A153F78E-3F4B-4E36-BABA-EB909C29D424}" presName="sibTrans" presStyleLbl="node1" presStyleIdx="0" presStyleCnt="4"/>
      <dgm:spPr/>
      <dgm:t>
        <a:bodyPr/>
        <a:lstStyle/>
        <a:p>
          <a:endParaRPr lang="en-US"/>
        </a:p>
      </dgm:t>
    </dgm:pt>
    <dgm:pt modelId="{855BDC8D-AA66-4A51-8F0C-63B12BFA7AFA}" type="pres">
      <dgm:prSet presAssocID="{42095044-203F-4EDA-88B9-FD113A978655}" presName="dummy" presStyleCnt="0"/>
      <dgm:spPr/>
    </dgm:pt>
    <dgm:pt modelId="{C6AE6CFF-1627-42E2-891D-7134E9315454}" type="pres">
      <dgm:prSet presAssocID="{42095044-203F-4EDA-88B9-FD113A978655}" presName="node" presStyleLbl="revTx" presStyleIdx="1" presStyleCnt="4" custScaleX="112101" custScaleY="112570" custRadScaleRad="106900" custRadScaleInc="-119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870DC7-2E24-4BB7-A89D-AB495B868CCD}" type="pres">
      <dgm:prSet presAssocID="{F6887DB8-0A30-451C-830C-F7D682B6DB62}" presName="sibTrans" presStyleLbl="node1" presStyleIdx="1" presStyleCnt="4"/>
      <dgm:spPr/>
      <dgm:t>
        <a:bodyPr/>
        <a:lstStyle/>
        <a:p>
          <a:endParaRPr lang="en-US"/>
        </a:p>
      </dgm:t>
    </dgm:pt>
    <dgm:pt modelId="{182B1142-F47F-4E95-BBB2-19703741F916}" type="pres">
      <dgm:prSet presAssocID="{E8AB9A36-A284-4F04-B475-1F94489AB4E1}" presName="dummy" presStyleCnt="0"/>
      <dgm:spPr/>
    </dgm:pt>
    <dgm:pt modelId="{853E3443-507C-4D3C-A9DC-ED85457B780B}" type="pres">
      <dgm:prSet presAssocID="{E8AB9A36-A284-4F04-B475-1F94489AB4E1}" presName="node" presStyleLbl="revTx" presStyleIdx="2" presStyleCnt="4" custScaleX="84428" custScaleY="86353" custRadScaleRad="99670" custRadScaleInc="18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63C218-B896-498C-A757-20B563D99D3D}" type="pres">
      <dgm:prSet presAssocID="{95EC3BBD-2DA0-488C-8561-CBFCD729C0CA}" presName="sibTrans" presStyleLbl="node1" presStyleIdx="2" presStyleCnt="4"/>
      <dgm:spPr/>
      <dgm:t>
        <a:bodyPr/>
        <a:lstStyle/>
        <a:p>
          <a:endParaRPr lang="en-US"/>
        </a:p>
      </dgm:t>
    </dgm:pt>
    <dgm:pt modelId="{94500F34-E967-4CE1-B1C2-CA6AAFDFD978}" type="pres">
      <dgm:prSet presAssocID="{20615EA7-1109-4134-925D-82FC7957CC98}" presName="dummy" presStyleCnt="0"/>
      <dgm:spPr/>
    </dgm:pt>
    <dgm:pt modelId="{4F80385C-8140-40EB-BD3C-E3F27E3E626C}" type="pres">
      <dgm:prSet presAssocID="{20615EA7-1109-4134-925D-82FC7957CC98}" presName="node" presStyleLbl="revTx" presStyleIdx="3" presStyleCnt="4" custScaleX="92921" custScaleY="71291" custRadScaleRad="100664" custRadScaleInc="-8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C13A9F-B26A-43AC-9737-6BA2F496D6D8}" type="pres">
      <dgm:prSet presAssocID="{9FD839BE-E93D-4B31-BE67-20AB10731F5E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B1E3EAF5-7847-4800-8877-57D123D40FD3}" srcId="{9DB38964-3090-4811-B1FB-9940908E667B}" destId="{20615EA7-1109-4134-925D-82FC7957CC98}" srcOrd="3" destOrd="0" parTransId="{CD5BD7B6-8B81-4B97-8640-7C39BFE77C08}" sibTransId="{9FD839BE-E93D-4B31-BE67-20AB10731F5E}"/>
    <dgm:cxn modelId="{DB5E6725-111B-4302-9ADA-C147C15CD1C0}" type="presOf" srcId="{E8AB9A36-A284-4F04-B475-1F94489AB4E1}" destId="{853E3443-507C-4D3C-A9DC-ED85457B780B}" srcOrd="0" destOrd="0" presId="urn:microsoft.com/office/officeart/2005/8/layout/cycle1"/>
    <dgm:cxn modelId="{12419A99-6E31-42FD-9F1C-D5B0E213D688}" type="presOf" srcId="{95EC3BBD-2DA0-488C-8561-CBFCD729C0CA}" destId="{A363C218-B896-498C-A757-20B563D99D3D}" srcOrd="0" destOrd="0" presId="urn:microsoft.com/office/officeart/2005/8/layout/cycle1"/>
    <dgm:cxn modelId="{2C5030B2-9D74-44D2-816C-79F346B324E9}" type="presOf" srcId="{A153F78E-3F4B-4E36-BABA-EB909C29D424}" destId="{72A56BB1-C04C-441B-9458-61CBF07E0152}" srcOrd="0" destOrd="0" presId="urn:microsoft.com/office/officeart/2005/8/layout/cycle1"/>
    <dgm:cxn modelId="{22177578-4511-41BC-9E47-5768D2CA213A}" srcId="{9DB38964-3090-4811-B1FB-9940908E667B}" destId="{E8AB9A36-A284-4F04-B475-1F94489AB4E1}" srcOrd="2" destOrd="0" parTransId="{79B5FFB7-41BB-49F2-89CD-1CBB310CE127}" sibTransId="{95EC3BBD-2DA0-488C-8561-CBFCD729C0CA}"/>
    <dgm:cxn modelId="{AE7F88B1-B9F3-41B8-B95C-FD3006176166}" type="presOf" srcId="{42095044-203F-4EDA-88B9-FD113A978655}" destId="{C6AE6CFF-1627-42E2-891D-7134E9315454}" srcOrd="0" destOrd="0" presId="urn:microsoft.com/office/officeart/2005/8/layout/cycle1"/>
    <dgm:cxn modelId="{06A03785-B1D9-4CED-AD6A-D2A510C52353}" type="presOf" srcId="{F6887DB8-0A30-451C-830C-F7D682B6DB62}" destId="{BE870DC7-2E24-4BB7-A89D-AB495B868CCD}" srcOrd="0" destOrd="0" presId="urn:microsoft.com/office/officeart/2005/8/layout/cycle1"/>
    <dgm:cxn modelId="{16D2F083-AB7A-4651-9B42-C3A308011B6A}" srcId="{9DB38964-3090-4811-B1FB-9940908E667B}" destId="{42095044-203F-4EDA-88B9-FD113A978655}" srcOrd="1" destOrd="0" parTransId="{6C022E49-C2E1-43CB-98C0-A14AE0FE6008}" sibTransId="{F6887DB8-0A30-451C-830C-F7D682B6DB62}"/>
    <dgm:cxn modelId="{02063AAD-3E24-4890-B6EB-25ECF421AC5C}" srcId="{9DB38964-3090-4811-B1FB-9940908E667B}" destId="{D95EF752-6AF6-486A-BD41-A15888835ABD}" srcOrd="0" destOrd="0" parTransId="{574DECAA-EEFD-4DEC-BABD-C55DC7054D0D}" sibTransId="{A153F78E-3F4B-4E36-BABA-EB909C29D424}"/>
    <dgm:cxn modelId="{387D2FF2-E45B-4135-B317-07A9E54C29A5}" type="presOf" srcId="{20615EA7-1109-4134-925D-82FC7957CC98}" destId="{4F80385C-8140-40EB-BD3C-E3F27E3E626C}" srcOrd="0" destOrd="0" presId="urn:microsoft.com/office/officeart/2005/8/layout/cycle1"/>
    <dgm:cxn modelId="{DA0A2839-8403-4C89-976B-ADADBC08E4FA}" type="presOf" srcId="{9DB38964-3090-4811-B1FB-9940908E667B}" destId="{B2FACF58-5A2E-436A-85C5-53E908E73F5C}" srcOrd="0" destOrd="0" presId="urn:microsoft.com/office/officeart/2005/8/layout/cycle1"/>
    <dgm:cxn modelId="{73792A2A-A291-41D2-92FF-D7D45A1E3AF0}" type="presOf" srcId="{D95EF752-6AF6-486A-BD41-A15888835ABD}" destId="{BF8AAF92-1350-479C-9C62-950D41F9F486}" srcOrd="0" destOrd="0" presId="urn:microsoft.com/office/officeart/2005/8/layout/cycle1"/>
    <dgm:cxn modelId="{CA7E906A-E6AE-4B1E-A89A-90272FBD0254}" type="presOf" srcId="{9FD839BE-E93D-4B31-BE67-20AB10731F5E}" destId="{69C13A9F-B26A-43AC-9737-6BA2F496D6D8}" srcOrd="0" destOrd="0" presId="urn:microsoft.com/office/officeart/2005/8/layout/cycle1"/>
    <dgm:cxn modelId="{36FD4487-CB8C-4D52-A8EC-9D303344C8C8}" type="presParOf" srcId="{B2FACF58-5A2E-436A-85C5-53E908E73F5C}" destId="{D404420A-9582-4C53-BFEB-46879A004FD1}" srcOrd="0" destOrd="0" presId="urn:microsoft.com/office/officeart/2005/8/layout/cycle1"/>
    <dgm:cxn modelId="{EA02B8A5-B51B-4166-ABEC-5DD1D82A1881}" type="presParOf" srcId="{B2FACF58-5A2E-436A-85C5-53E908E73F5C}" destId="{BF8AAF92-1350-479C-9C62-950D41F9F486}" srcOrd="1" destOrd="0" presId="urn:microsoft.com/office/officeart/2005/8/layout/cycle1"/>
    <dgm:cxn modelId="{6F2CE776-FF12-4FFF-A7F4-656AB9DA9C2B}" type="presParOf" srcId="{B2FACF58-5A2E-436A-85C5-53E908E73F5C}" destId="{72A56BB1-C04C-441B-9458-61CBF07E0152}" srcOrd="2" destOrd="0" presId="urn:microsoft.com/office/officeart/2005/8/layout/cycle1"/>
    <dgm:cxn modelId="{95529E1C-6E22-49DE-8C81-384E0CBA7AC5}" type="presParOf" srcId="{B2FACF58-5A2E-436A-85C5-53E908E73F5C}" destId="{855BDC8D-AA66-4A51-8F0C-63B12BFA7AFA}" srcOrd="3" destOrd="0" presId="urn:microsoft.com/office/officeart/2005/8/layout/cycle1"/>
    <dgm:cxn modelId="{B45CA0B4-BB91-4E7C-894F-2A02F99D6361}" type="presParOf" srcId="{B2FACF58-5A2E-436A-85C5-53E908E73F5C}" destId="{C6AE6CFF-1627-42E2-891D-7134E9315454}" srcOrd="4" destOrd="0" presId="urn:microsoft.com/office/officeart/2005/8/layout/cycle1"/>
    <dgm:cxn modelId="{B8A90391-CA4E-4C8B-90A4-56480507B104}" type="presParOf" srcId="{B2FACF58-5A2E-436A-85C5-53E908E73F5C}" destId="{BE870DC7-2E24-4BB7-A89D-AB495B868CCD}" srcOrd="5" destOrd="0" presId="urn:microsoft.com/office/officeart/2005/8/layout/cycle1"/>
    <dgm:cxn modelId="{434B5F8D-8468-447D-9A4C-A9F6F3D4B428}" type="presParOf" srcId="{B2FACF58-5A2E-436A-85C5-53E908E73F5C}" destId="{182B1142-F47F-4E95-BBB2-19703741F916}" srcOrd="6" destOrd="0" presId="urn:microsoft.com/office/officeart/2005/8/layout/cycle1"/>
    <dgm:cxn modelId="{9043B831-6FAB-4879-8DB2-12309048E88D}" type="presParOf" srcId="{B2FACF58-5A2E-436A-85C5-53E908E73F5C}" destId="{853E3443-507C-4D3C-A9DC-ED85457B780B}" srcOrd="7" destOrd="0" presId="urn:microsoft.com/office/officeart/2005/8/layout/cycle1"/>
    <dgm:cxn modelId="{9E7BE104-06EE-4D2A-A5D0-D5FE69981367}" type="presParOf" srcId="{B2FACF58-5A2E-436A-85C5-53E908E73F5C}" destId="{A363C218-B896-498C-A757-20B563D99D3D}" srcOrd="8" destOrd="0" presId="urn:microsoft.com/office/officeart/2005/8/layout/cycle1"/>
    <dgm:cxn modelId="{ADCD5A51-81BA-4299-B328-66D6C8512F7E}" type="presParOf" srcId="{B2FACF58-5A2E-436A-85C5-53E908E73F5C}" destId="{94500F34-E967-4CE1-B1C2-CA6AAFDFD978}" srcOrd="9" destOrd="0" presId="urn:microsoft.com/office/officeart/2005/8/layout/cycle1"/>
    <dgm:cxn modelId="{5BE0988C-7EBF-479E-9322-CF775859B6F7}" type="presParOf" srcId="{B2FACF58-5A2E-436A-85C5-53E908E73F5C}" destId="{4F80385C-8140-40EB-BD3C-E3F27E3E626C}" srcOrd="10" destOrd="0" presId="urn:microsoft.com/office/officeart/2005/8/layout/cycle1"/>
    <dgm:cxn modelId="{E995D14E-AD62-4013-AA21-5C0BDE94C205}" type="presParOf" srcId="{B2FACF58-5A2E-436A-85C5-53E908E73F5C}" destId="{69C13A9F-B26A-43AC-9737-6BA2F496D6D8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8AAF92-1350-479C-9C62-950D41F9F486}">
      <dsp:nvSpPr>
        <dsp:cNvPr id="0" name=""/>
        <dsp:cNvSpPr/>
      </dsp:nvSpPr>
      <dsp:spPr>
        <a:xfrm>
          <a:off x="3622530" y="403624"/>
          <a:ext cx="1325472" cy="961541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Specify intended outcomes</a:t>
          </a:r>
          <a:endParaRPr lang="en-US" sz="1600" b="0" kern="1200" dirty="0"/>
        </a:p>
      </dsp:txBody>
      <dsp:txXfrm>
        <a:off x="3622530" y="403624"/>
        <a:ext cx="1325472" cy="961541"/>
      </dsp:txXfrm>
    </dsp:sp>
    <dsp:sp modelId="{72A56BB1-C04C-441B-9458-61CBF07E0152}">
      <dsp:nvSpPr>
        <dsp:cNvPr id="0" name=""/>
        <dsp:cNvSpPr/>
      </dsp:nvSpPr>
      <dsp:spPr>
        <a:xfrm>
          <a:off x="1075610" y="197592"/>
          <a:ext cx="4038988" cy="4038988"/>
        </a:xfrm>
        <a:prstGeom prst="circularArrow">
          <a:avLst>
            <a:gd name="adj1" fmla="val 6897"/>
            <a:gd name="adj2" fmla="val 464938"/>
            <a:gd name="adj3" fmla="val 21561055"/>
            <a:gd name="adj4" fmla="val 19816010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E6CFF-1627-42E2-891D-7134E9315454}">
      <dsp:nvSpPr>
        <dsp:cNvPr id="0" name=""/>
        <dsp:cNvSpPr/>
      </dsp:nvSpPr>
      <dsp:spPr>
        <a:xfrm>
          <a:off x="3586333" y="2429395"/>
          <a:ext cx="1601392" cy="1608092"/>
        </a:xfrm>
        <a:prstGeom prst="rect">
          <a:avLst/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Measure whether students are meeting those outcomes</a:t>
          </a:r>
          <a:endParaRPr lang="en-US" sz="1800" b="1" kern="1200" dirty="0"/>
        </a:p>
      </dsp:txBody>
      <dsp:txXfrm>
        <a:off x="3586333" y="2429395"/>
        <a:ext cx="1601392" cy="1608092"/>
      </dsp:txXfrm>
    </dsp:sp>
    <dsp:sp modelId="{BE870DC7-2E24-4BB7-A89D-AB495B868CCD}">
      <dsp:nvSpPr>
        <dsp:cNvPr id="0" name=""/>
        <dsp:cNvSpPr/>
      </dsp:nvSpPr>
      <dsp:spPr>
        <a:xfrm>
          <a:off x="1149132" y="76593"/>
          <a:ext cx="4038988" cy="4038988"/>
        </a:xfrm>
        <a:prstGeom prst="circularArrow">
          <a:avLst>
            <a:gd name="adj1" fmla="val 6897"/>
            <a:gd name="adj2" fmla="val 464938"/>
            <a:gd name="adj3" fmla="val 6779541"/>
            <a:gd name="adj4" fmla="val 4555557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3E3443-507C-4D3C-A9DC-ED85457B780B}">
      <dsp:nvSpPr>
        <dsp:cNvPr id="0" name=""/>
        <dsp:cNvSpPr/>
      </dsp:nvSpPr>
      <dsp:spPr>
        <a:xfrm>
          <a:off x="1084516" y="2489473"/>
          <a:ext cx="1206076" cy="1233575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Improve your program based on results</a:t>
          </a:r>
          <a:endParaRPr lang="en-US" sz="1700" kern="1200" dirty="0"/>
        </a:p>
      </dsp:txBody>
      <dsp:txXfrm>
        <a:off x="1084516" y="2489473"/>
        <a:ext cx="1206076" cy="1233575"/>
      </dsp:txXfrm>
    </dsp:sp>
    <dsp:sp modelId="{A363C218-B896-498C-A757-20B563D99D3D}">
      <dsp:nvSpPr>
        <dsp:cNvPr id="0" name=""/>
        <dsp:cNvSpPr/>
      </dsp:nvSpPr>
      <dsp:spPr>
        <a:xfrm>
          <a:off x="988642" y="-26761"/>
          <a:ext cx="4038988" cy="4038988"/>
        </a:xfrm>
        <a:prstGeom prst="circularArrow">
          <a:avLst>
            <a:gd name="adj1" fmla="val 6897"/>
            <a:gd name="adj2" fmla="val 464938"/>
            <a:gd name="adj3" fmla="val 11631036"/>
            <a:gd name="adj4" fmla="val 9791444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80385C-8140-40EB-BD3C-E3F27E3E626C}">
      <dsp:nvSpPr>
        <dsp:cNvPr id="0" name=""/>
        <dsp:cNvSpPr/>
      </dsp:nvSpPr>
      <dsp:spPr>
        <a:xfrm>
          <a:off x="1070844" y="342000"/>
          <a:ext cx="1327401" cy="1018411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/>
            <a:t>Identify program goals</a:t>
          </a:r>
          <a:endParaRPr lang="en-US" sz="1800" b="0" kern="1200" dirty="0"/>
        </a:p>
      </dsp:txBody>
      <dsp:txXfrm>
        <a:off x="1070844" y="342000"/>
        <a:ext cx="1327401" cy="1018411"/>
      </dsp:txXfrm>
    </dsp:sp>
    <dsp:sp modelId="{69C13A9F-B26A-43AC-9737-6BA2F496D6D8}">
      <dsp:nvSpPr>
        <dsp:cNvPr id="0" name=""/>
        <dsp:cNvSpPr/>
      </dsp:nvSpPr>
      <dsp:spPr>
        <a:xfrm>
          <a:off x="959227" y="-1331"/>
          <a:ext cx="4038988" cy="4038988"/>
        </a:xfrm>
        <a:prstGeom prst="circularArrow">
          <a:avLst>
            <a:gd name="adj1" fmla="val 6897"/>
            <a:gd name="adj2" fmla="val 464938"/>
            <a:gd name="adj3" fmla="val 17055796"/>
            <a:gd name="adj4" fmla="val 15014934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B9791-E9F4-465A-A90B-B59E67A29ACA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1BB4D-7E0E-4270-B071-2388E9F1E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97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OTL offers workshops on assessing</a:t>
            </a:r>
            <a:r>
              <a:rPr lang="en-US" baseline="0" dirty="0" smtClean="0"/>
              <a:t> students.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66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criterion level of performance </a:t>
            </a:r>
            <a:r>
              <a:rPr lang="en-US" dirty="0" smtClean="0"/>
              <a:t>(e.g., 85% pass rate, 75% score, 80% agree or strongly agree)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46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21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2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064779-E606-48BD-82F9-65CAD3DF3E6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.barrette@wayne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tl.wayne.edu/" TargetMode="External"/><Relationship Id="rId4" Type="http://schemas.openxmlformats.org/officeDocument/2006/relationships/hyperlink" Target="http://undergrad.wayne.edu/assessment.ph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</a:t>
            </a:r>
            <a:r>
              <a:rPr lang="en-US" dirty="0"/>
              <a:t>Assessment: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Choosing Assessments</a:t>
            </a:r>
            <a:endParaRPr lang="en-US" sz="4000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85410"/>
              </p:ext>
            </p:extLst>
          </p:nvPr>
        </p:nvGraphicFramePr>
        <p:xfrm>
          <a:off x="1524000" y="1905000"/>
          <a:ext cx="60198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6013270"/>
            <a:ext cx="5029200" cy="838199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sz="3400" b="1" dirty="0" smtClean="0">
                <a:solidFill>
                  <a:schemeClr val="tx1"/>
                </a:solidFill>
              </a:rPr>
              <a:t>Cathy Barrette, Director of Assessment</a:t>
            </a:r>
          </a:p>
          <a:p>
            <a:r>
              <a:rPr lang="en-US" sz="3400" b="1" dirty="0" smtClean="0">
                <a:solidFill>
                  <a:schemeClr val="tx1"/>
                </a:solidFill>
              </a:rPr>
              <a:t>Wayne State University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37263" y="3409406"/>
            <a:ext cx="2667000" cy="70788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The Program Assessment Process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3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38400"/>
            <a:ext cx="7408333" cy="403013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Data sources (information, evidence, metrics, performance indicators, proof) that demonstrate whether students are learning what your program intends at the desired level</a:t>
            </a:r>
          </a:p>
          <a:p>
            <a:pPr lvl="1"/>
            <a:r>
              <a:rPr lang="en-US" dirty="0" smtClean="0"/>
              <a:t>Draw on information you already have to make data collection more practical and less time-consuming</a:t>
            </a:r>
          </a:p>
          <a:p>
            <a:pPr lvl="1"/>
            <a:r>
              <a:rPr lang="en-US" dirty="0" smtClean="0"/>
              <a:t>One source might serve as data for multiple learning outcomes, but shouldn’t overlap completely</a:t>
            </a:r>
          </a:p>
          <a:p>
            <a:endParaRPr lang="en-US" dirty="0" smtClean="0"/>
          </a:p>
          <a:p>
            <a:r>
              <a:rPr lang="en-US" dirty="0"/>
              <a:t>Direct assessments </a:t>
            </a:r>
            <a:r>
              <a:rPr lang="en-US" dirty="0" smtClean="0"/>
              <a:t>are </a:t>
            </a:r>
            <a:r>
              <a:rPr lang="en-US" dirty="0"/>
              <a:t>usually better than indirect </a:t>
            </a:r>
            <a:r>
              <a:rPr lang="en-US" dirty="0" smtClean="0"/>
              <a:t>assessments at demonstrating student performance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73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14600"/>
            <a:ext cx="7408333" cy="3450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Scores from:</a:t>
            </a:r>
          </a:p>
          <a:p>
            <a:r>
              <a:rPr lang="en-US" dirty="0" smtClean="0"/>
              <a:t>Exams (or exam items/section)</a:t>
            </a:r>
          </a:p>
          <a:p>
            <a:r>
              <a:rPr lang="en-US" dirty="0" smtClean="0"/>
              <a:t>Essays</a:t>
            </a:r>
          </a:p>
          <a:p>
            <a:r>
              <a:rPr lang="en-US" dirty="0" smtClean="0"/>
              <a:t>Performances</a:t>
            </a:r>
          </a:p>
          <a:p>
            <a:r>
              <a:rPr lang="en-US" dirty="0" smtClean="0"/>
              <a:t>Presentations</a:t>
            </a:r>
          </a:p>
          <a:p>
            <a:r>
              <a:rPr lang="en-US" dirty="0" smtClean="0"/>
              <a:t>Projects</a:t>
            </a:r>
          </a:p>
          <a:p>
            <a:r>
              <a:rPr lang="en-US" dirty="0" smtClean="0"/>
              <a:t>Papers</a:t>
            </a:r>
          </a:p>
          <a:p>
            <a:r>
              <a:rPr lang="en-US" dirty="0" smtClean="0"/>
              <a:t>Portfolios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</a:t>
            </a:r>
            <a:r>
              <a:rPr lang="en-US" b="1" dirty="0" smtClean="0"/>
              <a:t>Direct</a:t>
            </a:r>
            <a:r>
              <a:rPr lang="en-US" dirty="0" smtClean="0"/>
              <a:t> Assessment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8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14600"/>
            <a:ext cx="7408333" cy="3725333"/>
          </a:xfrm>
        </p:spPr>
        <p:txBody>
          <a:bodyPr>
            <a:normAutofit/>
          </a:bodyPr>
          <a:lstStyle/>
          <a:p>
            <a:r>
              <a:rPr lang="en-US" dirty="0" smtClean="0"/>
              <a:t>Responses from:</a:t>
            </a:r>
          </a:p>
          <a:p>
            <a:pPr lvl="1"/>
            <a:r>
              <a:rPr lang="en-US" sz="2400" dirty="0" smtClean="0"/>
              <a:t>Surveys</a:t>
            </a:r>
          </a:p>
          <a:p>
            <a:pPr lvl="1"/>
            <a:r>
              <a:rPr lang="en-US" sz="2400" dirty="0" smtClean="0"/>
              <a:t>Interviews</a:t>
            </a:r>
          </a:p>
          <a:p>
            <a:pPr lvl="1"/>
            <a:r>
              <a:rPr lang="en-US" sz="2400" dirty="0" smtClean="0"/>
              <a:t>Focus groups</a:t>
            </a:r>
          </a:p>
          <a:p>
            <a:pPr lvl="1"/>
            <a:r>
              <a:rPr lang="en-US" sz="2400" dirty="0" smtClean="0"/>
              <a:t>Student activity log</a:t>
            </a:r>
          </a:p>
          <a:p>
            <a:r>
              <a:rPr lang="en-US" dirty="0" smtClean="0"/>
              <a:t>Institutional data (e.g., repeat class rates, retention rates, time to graduation)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</a:t>
            </a:r>
            <a:r>
              <a:rPr lang="en-US" b="1" dirty="0" smtClean="0"/>
              <a:t>Indirect</a:t>
            </a:r>
            <a:r>
              <a:rPr lang="en-US" dirty="0" smtClean="0"/>
              <a:t> Assessment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1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Assessments provide:</a:t>
            </a:r>
          </a:p>
          <a:p>
            <a:pPr lvl="1"/>
            <a:r>
              <a:rPr lang="en-US" dirty="0" smtClean="0"/>
              <a:t>Information about students’ knowledge, skills, beliefs, or values at the program level, which shows whether students’ competencies grow across courses</a:t>
            </a:r>
          </a:p>
          <a:p>
            <a:pPr lvl="1"/>
            <a:r>
              <a:rPr lang="en-US" dirty="0" smtClean="0"/>
              <a:t>Concrete information to base programmatic decisions on</a:t>
            </a:r>
          </a:p>
          <a:p>
            <a:pPr lvl="1"/>
            <a:r>
              <a:rPr lang="en-US" dirty="0" smtClean="0"/>
              <a:t>Talking points for communicating among stakeholders</a:t>
            </a:r>
          </a:p>
          <a:p>
            <a:pPr lvl="1"/>
            <a:r>
              <a:rPr lang="en-US" dirty="0" smtClean="0"/>
              <a:t>A counterbalance to anecdotal evidence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Assessment Usefulness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24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38400"/>
            <a:ext cx="7890933" cy="4190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help you select appropriate sources of evidence or data, consider the following questions:</a:t>
            </a:r>
          </a:p>
          <a:p>
            <a:r>
              <a:rPr lang="en-US" dirty="0" smtClean="0"/>
              <a:t>What information does the assessment provide that helps identify how well students are meeting expectations for a particular learning outcome?</a:t>
            </a:r>
            <a:endParaRPr lang="en-US" dirty="0"/>
          </a:p>
          <a:p>
            <a:pPr lvl="1"/>
            <a:r>
              <a:rPr lang="en-US" dirty="0" smtClean="0"/>
              <a:t>Does it include </a:t>
            </a:r>
            <a:r>
              <a:rPr lang="en-US" u="sng" dirty="0" smtClean="0"/>
              <a:t>extraneous</a:t>
            </a:r>
            <a:r>
              <a:rPr lang="en-US" dirty="0" smtClean="0"/>
              <a:t> information that will bias the data? </a:t>
            </a:r>
          </a:p>
          <a:p>
            <a:r>
              <a:rPr lang="en-US" dirty="0" smtClean="0"/>
              <a:t>What </a:t>
            </a:r>
            <a:r>
              <a:rPr lang="en-US" i="1" dirty="0" smtClean="0"/>
              <a:t>criterion level of performance </a:t>
            </a:r>
            <a:r>
              <a:rPr lang="en-US" dirty="0" smtClean="0"/>
              <a:t>will you set?</a:t>
            </a:r>
          </a:p>
          <a:p>
            <a:r>
              <a:rPr lang="en-US" dirty="0" smtClean="0"/>
              <a:t>Is it practical to gather this information (not too time-consuming or costly)?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Assessment:</a:t>
            </a:r>
            <a:br>
              <a:rPr lang="en-US" dirty="0" smtClean="0"/>
            </a:br>
            <a:r>
              <a:rPr lang="en-US" dirty="0" smtClean="0"/>
              <a:t>Guiding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64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84437"/>
            <a:ext cx="7408333" cy="4144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Using an overall exam or project score that is affected by performance beyond what’s included in the learning outcome</a:t>
            </a:r>
          </a:p>
          <a:p>
            <a:pPr lvl="1"/>
            <a:r>
              <a:rPr lang="en-US" dirty="0" smtClean="0"/>
              <a:t>You </a:t>
            </a:r>
            <a:r>
              <a:rPr lang="en-US" u="sng" dirty="0" smtClean="0"/>
              <a:t>can</a:t>
            </a:r>
            <a:r>
              <a:rPr lang="en-US" dirty="0" smtClean="0"/>
              <a:t> use a score from an appropriate section or just from some items, however</a:t>
            </a:r>
          </a:p>
          <a:p>
            <a:r>
              <a:rPr lang="en-US" dirty="0" smtClean="0"/>
              <a:t>Focusing on information from a single course</a:t>
            </a:r>
          </a:p>
          <a:p>
            <a:pPr lvl="1"/>
            <a:r>
              <a:rPr lang="en-US" dirty="0" smtClean="0"/>
              <a:t>Learning outcomes should stretch across a program and multiple courses, therefore so should the assessment data</a:t>
            </a:r>
          </a:p>
          <a:p>
            <a:r>
              <a:rPr lang="en-US" dirty="0" smtClean="0"/>
              <a:t>Collecting data, but not using it to improve the program!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Assessment:</a:t>
            </a:r>
            <a:br>
              <a:rPr lang="en-US" dirty="0" smtClean="0"/>
            </a:br>
            <a:r>
              <a:rPr lang="en-US" dirty="0" smtClean="0"/>
              <a:t>Pitfalls to Avoid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928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Cathy Barrette, WSU Director of Assessment </a:t>
            </a:r>
          </a:p>
          <a:p>
            <a:pPr marL="301943" lvl="1" indent="0">
              <a:buNone/>
            </a:pPr>
            <a:r>
              <a:rPr lang="en-US" dirty="0" smtClean="0">
                <a:hlinkClick r:id="rId3"/>
              </a:rPr>
              <a:t>c.barrette@wayne.edu</a:t>
            </a:r>
            <a:endParaRPr lang="en-US" dirty="0"/>
          </a:p>
          <a:p>
            <a:pPr marL="301943" lvl="1" indent="0">
              <a:buNone/>
            </a:pPr>
            <a:r>
              <a:rPr lang="en-US" dirty="0"/>
              <a:t>(313)577-1615</a:t>
            </a:r>
          </a:p>
          <a:p>
            <a:pPr marL="301943" lvl="1" indent="0">
              <a:buNone/>
            </a:pPr>
            <a:r>
              <a:rPr lang="en-US" dirty="0"/>
              <a:t>4129 F/AB</a:t>
            </a:r>
          </a:p>
          <a:p>
            <a:r>
              <a:rPr lang="en-US" dirty="0" smtClean="0"/>
              <a:t>WSU Assessment website (temporary </a:t>
            </a:r>
            <a:r>
              <a:rPr lang="en-US" dirty="0" err="1" smtClean="0"/>
              <a:t>url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hlinkClick r:id="rId4"/>
              </a:rPr>
              <a:t>http://undergrad.wayne.edu/assessment.php</a:t>
            </a:r>
            <a:r>
              <a:rPr lang="en-US" dirty="0" smtClean="0"/>
              <a:t> </a:t>
            </a:r>
          </a:p>
          <a:p>
            <a:r>
              <a:rPr lang="en-US" dirty="0" smtClean="0"/>
              <a:t>OTL staff, workshops and website: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://otl.wayne.edu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Resources </a:t>
            </a:r>
            <a:br>
              <a:rPr lang="en-US" dirty="0" smtClean="0"/>
            </a:br>
            <a:r>
              <a:rPr lang="en-US" dirty="0" smtClean="0"/>
              <a:t>for Program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77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4030133"/>
          </a:xfrm>
        </p:spPr>
        <p:txBody>
          <a:bodyPr>
            <a:noAutofit/>
          </a:bodyPr>
          <a:lstStyle/>
          <a:p>
            <a:r>
              <a:rPr lang="en-US" sz="2800" dirty="0" smtClean="0"/>
              <a:t>Additional presentations explain how to:</a:t>
            </a:r>
          </a:p>
          <a:p>
            <a:pPr lvl="1"/>
            <a:r>
              <a:rPr lang="en-US" sz="2400" dirty="0" smtClean="0"/>
              <a:t>Write mission statements</a:t>
            </a:r>
          </a:p>
          <a:p>
            <a:pPr lvl="1"/>
            <a:r>
              <a:rPr lang="en-US" sz="2400" dirty="0" smtClean="0"/>
              <a:t>Write learning </a:t>
            </a:r>
            <a:r>
              <a:rPr lang="en-US" sz="2400" dirty="0" smtClean="0"/>
              <a:t>outcomes and curriculum maps</a:t>
            </a:r>
            <a:endParaRPr lang="en-US" sz="2400" dirty="0" smtClean="0"/>
          </a:p>
          <a:p>
            <a:pPr lvl="1"/>
            <a:r>
              <a:rPr lang="en-US" sz="2400" smtClean="0"/>
              <a:t>Understand </a:t>
            </a:r>
            <a:r>
              <a:rPr lang="en-US" sz="2400" dirty="0" smtClean="0"/>
              <a:t>and use results from the assessments</a:t>
            </a:r>
          </a:p>
          <a:p>
            <a:pPr lvl="1"/>
            <a:r>
              <a:rPr lang="en-US" sz="2400" dirty="0" smtClean="0"/>
              <a:t>Use </a:t>
            </a:r>
            <a:r>
              <a:rPr lang="en-US" sz="2400" dirty="0" smtClean="0"/>
              <a:t>Compliance Assist to record your work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Each part has examples and pitfalls to avoid as well!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 More Information?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88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4371</TotalTime>
  <Words>465</Words>
  <Application>Microsoft Office PowerPoint</Application>
  <PresentationFormat>On-screen Show (4:3)</PresentationFormat>
  <Paragraphs>71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Program Assessment:  Choosing Assessments</vt:lpstr>
      <vt:lpstr>Assessments</vt:lpstr>
      <vt:lpstr>Common Direct Assessment Methods</vt:lpstr>
      <vt:lpstr>Common Indirect Assessment Methods</vt:lpstr>
      <vt:lpstr>Assessment Usefulness</vt:lpstr>
      <vt:lpstr>Assessment: Guiding Questions</vt:lpstr>
      <vt:lpstr>Assessment: Pitfalls to Avoid</vt:lpstr>
      <vt:lpstr>Local Resources  for Program Assessment</vt:lpstr>
      <vt:lpstr>Want More Information?</vt:lpstr>
    </vt:vector>
  </TitlesOfParts>
  <Company>Wayne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Barrette</dc:creator>
  <cp:lastModifiedBy>Catherine Barrette</cp:lastModifiedBy>
  <cp:revision>127</cp:revision>
  <dcterms:created xsi:type="dcterms:W3CDTF">2014-09-02T17:21:16Z</dcterms:created>
  <dcterms:modified xsi:type="dcterms:W3CDTF">2014-09-22T18:58:42Z</dcterms:modified>
</cp:coreProperties>
</file>