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307" r:id="rId2"/>
    <p:sldId id="310" r:id="rId3"/>
    <p:sldId id="309" r:id="rId4"/>
    <p:sldId id="311" r:id="rId5"/>
    <p:sldId id="312" r:id="rId6"/>
    <p:sldId id="313" r:id="rId7"/>
    <p:sldId id="308" r:id="rId8"/>
    <p:sldId id="314" r:id="rId9"/>
  </p:sldIdLst>
  <p:sldSz cx="9144000" cy="6858000" type="screen4x3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7223" autoAdjust="0"/>
  </p:normalViewPr>
  <p:slideViewPr>
    <p:cSldViewPr>
      <p:cViewPr>
        <p:scale>
          <a:sx n="73" d="100"/>
          <a:sy n="73" d="100"/>
        </p:scale>
        <p:origin x="-372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DB38964-3090-4811-B1FB-9940908E667B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95EF752-6AF6-486A-BD41-A15888835ABD}">
      <dgm:prSet phldrT="[Text]" custT="1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2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>
          <a:solidFill>
            <a:schemeClr val="tx1"/>
          </a:solidFill>
        </a:ln>
      </dgm:spPr>
      <dgm:t>
        <a:bodyPr/>
        <a:lstStyle/>
        <a:p>
          <a:r>
            <a:rPr lang="en-US" sz="1600" b="0" dirty="0" smtClean="0"/>
            <a:t>Specify intended outcomes</a:t>
          </a:r>
          <a:endParaRPr lang="en-US" sz="1600" b="0" dirty="0"/>
        </a:p>
      </dgm:t>
    </dgm:pt>
    <dgm:pt modelId="{574DECAA-EEFD-4DEC-BABD-C55DC7054D0D}" type="parTrans" cxnId="{02063AAD-3E24-4890-B6EB-25ECF421AC5C}">
      <dgm:prSet/>
      <dgm:spPr/>
      <dgm:t>
        <a:bodyPr/>
        <a:lstStyle/>
        <a:p>
          <a:endParaRPr lang="en-US"/>
        </a:p>
      </dgm:t>
    </dgm:pt>
    <dgm:pt modelId="{A153F78E-3F4B-4E36-BABA-EB909C29D424}" type="sibTrans" cxnId="{02063AAD-3E24-4890-B6EB-25ECF421AC5C}">
      <dgm:prSet/>
      <dgm:spPr/>
      <dgm:t>
        <a:bodyPr/>
        <a:lstStyle/>
        <a:p>
          <a:endParaRPr lang="en-US"/>
        </a:p>
      </dgm:t>
    </dgm:pt>
    <dgm:pt modelId="{42095044-203F-4EDA-88B9-FD113A978655}">
      <dgm:prSet phldrT="[Text]" custT="1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2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>
          <a:solidFill>
            <a:schemeClr val="tx1"/>
          </a:solidFill>
        </a:ln>
      </dgm:spPr>
      <dgm:t>
        <a:bodyPr/>
        <a:lstStyle/>
        <a:p>
          <a:r>
            <a:rPr lang="en-US" sz="1600" b="0" dirty="0" smtClean="0"/>
            <a:t>Measure whether students are meeting those outcomes</a:t>
          </a:r>
          <a:endParaRPr lang="en-US" sz="1600" b="0" dirty="0"/>
        </a:p>
      </dgm:t>
    </dgm:pt>
    <dgm:pt modelId="{6C022E49-C2E1-43CB-98C0-A14AE0FE6008}" type="parTrans" cxnId="{16D2F083-AB7A-4651-9B42-C3A308011B6A}">
      <dgm:prSet/>
      <dgm:spPr/>
      <dgm:t>
        <a:bodyPr/>
        <a:lstStyle/>
        <a:p>
          <a:endParaRPr lang="en-US"/>
        </a:p>
      </dgm:t>
    </dgm:pt>
    <dgm:pt modelId="{F6887DB8-0A30-451C-830C-F7D682B6DB62}" type="sibTrans" cxnId="{16D2F083-AB7A-4651-9B42-C3A308011B6A}">
      <dgm:prSet/>
      <dgm:spPr/>
      <dgm:t>
        <a:bodyPr/>
        <a:lstStyle/>
        <a:p>
          <a:endParaRPr lang="en-US"/>
        </a:p>
      </dgm:t>
    </dgm:pt>
    <dgm:pt modelId="{E8AB9A36-A284-4F04-B475-1F94489AB4E1}">
      <dgm:prSet phldrT="[Text]" custT="1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1800" b="1" dirty="0" smtClean="0"/>
            <a:t>Improve your program based on results</a:t>
          </a:r>
          <a:endParaRPr lang="en-US" sz="1800" b="1" dirty="0"/>
        </a:p>
      </dgm:t>
    </dgm:pt>
    <dgm:pt modelId="{79B5FFB7-41BB-49F2-89CD-1CBB310CE127}" type="parTrans" cxnId="{22177578-4511-41BC-9E47-5768D2CA213A}">
      <dgm:prSet/>
      <dgm:spPr/>
      <dgm:t>
        <a:bodyPr/>
        <a:lstStyle/>
        <a:p>
          <a:endParaRPr lang="en-US"/>
        </a:p>
      </dgm:t>
    </dgm:pt>
    <dgm:pt modelId="{95EC3BBD-2DA0-488C-8561-CBFCD729C0CA}" type="sibTrans" cxnId="{22177578-4511-41BC-9E47-5768D2CA213A}">
      <dgm:prSet/>
      <dgm:spPr/>
      <dgm:t>
        <a:bodyPr/>
        <a:lstStyle/>
        <a:p>
          <a:endParaRPr lang="en-US"/>
        </a:p>
      </dgm:t>
    </dgm:pt>
    <dgm:pt modelId="{20615EA7-1109-4134-925D-82FC7957CC98}">
      <dgm:prSet phldrT="[Text]" custT="1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2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>
          <a:solidFill>
            <a:schemeClr val="tx1"/>
          </a:solidFill>
        </a:ln>
      </dgm:spPr>
      <dgm:t>
        <a:bodyPr/>
        <a:lstStyle/>
        <a:p>
          <a:r>
            <a:rPr lang="en-US" sz="1800" b="0" dirty="0" smtClean="0"/>
            <a:t>Identify program goals</a:t>
          </a:r>
          <a:endParaRPr lang="en-US" sz="1800" b="0" dirty="0"/>
        </a:p>
      </dgm:t>
    </dgm:pt>
    <dgm:pt modelId="{CD5BD7B6-8B81-4B97-8640-7C39BFE77C08}" type="parTrans" cxnId="{B1E3EAF5-7847-4800-8877-57D123D40FD3}">
      <dgm:prSet/>
      <dgm:spPr/>
      <dgm:t>
        <a:bodyPr/>
        <a:lstStyle/>
        <a:p>
          <a:endParaRPr lang="en-US"/>
        </a:p>
      </dgm:t>
    </dgm:pt>
    <dgm:pt modelId="{9FD839BE-E93D-4B31-BE67-20AB10731F5E}" type="sibTrans" cxnId="{B1E3EAF5-7847-4800-8877-57D123D40FD3}">
      <dgm:prSet/>
      <dgm:spPr/>
      <dgm:t>
        <a:bodyPr/>
        <a:lstStyle/>
        <a:p>
          <a:endParaRPr lang="en-US"/>
        </a:p>
      </dgm:t>
    </dgm:pt>
    <dgm:pt modelId="{B2FACF58-5A2E-436A-85C5-53E908E73F5C}" type="pres">
      <dgm:prSet presAssocID="{9DB38964-3090-4811-B1FB-9940908E667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404420A-9582-4C53-BFEB-46879A004FD1}" type="pres">
      <dgm:prSet presAssocID="{D95EF752-6AF6-486A-BD41-A15888835ABD}" presName="dummy" presStyleCnt="0"/>
      <dgm:spPr/>
    </dgm:pt>
    <dgm:pt modelId="{BF8AAF92-1350-479C-9C62-950D41F9F486}" type="pres">
      <dgm:prSet presAssocID="{D95EF752-6AF6-486A-BD41-A15888835ABD}" presName="node" presStyleLbl="revTx" presStyleIdx="0" presStyleCnt="4" custScaleX="92786" custScaleY="67310" custRadScaleRad="99370" custRadScaleInc="1115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A56BB1-C04C-441B-9458-61CBF07E0152}" type="pres">
      <dgm:prSet presAssocID="{A153F78E-3F4B-4E36-BABA-EB909C29D424}" presName="sibTrans" presStyleLbl="node1" presStyleIdx="0" presStyleCnt="4"/>
      <dgm:spPr/>
      <dgm:t>
        <a:bodyPr/>
        <a:lstStyle/>
        <a:p>
          <a:endParaRPr lang="en-US"/>
        </a:p>
      </dgm:t>
    </dgm:pt>
    <dgm:pt modelId="{855BDC8D-AA66-4A51-8F0C-63B12BFA7AFA}" type="pres">
      <dgm:prSet presAssocID="{42095044-203F-4EDA-88B9-FD113A978655}" presName="dummy" presStyleCnt="0"/>
      <dgm:spPr/>
    </dgm:pt>
    <dgm:pt modelId="{C6AE6CFF-1627-42E2-891D-7134E9315454}" type="pres">
      <dgm:prSet presAssocID="{42095044-203F-4EDA-88B9-FD113A978655}" presName="node" presStyleLbl="revTx" presStyleIdx="1" presStyleCnt="4" custScaleX="100575" custScaleY="91389" custRadScaleRad="106900" custRadScaleInc="-1196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870DC7-2E24-4BB7-A89D-AB495B868CCD}" type="pres">
      <dgm:prSet presAssocID="{F6887DB8-0A30-451C-830C-F7D682B6DB62}" presName="sibTrans" presStyleLbl="node1" presStyleIdx="1" presStyleCnt="4"/>
      <dgm:spPr/>
      <dgm:t>
        <a:bodyPr/>
        <a:lstStyle/>
        <a:p>
          <a:endParaRPr lang="en-US"/>
        </a:p>
      </dgm:t>
    </dgm:pt>
    <dgm:pt modelId="{182B1142-F47F-4E95-BBB2-19703741F916}" type="pres">
      <dgm:prSet presAssocID="{E8AB9A36-A284-4F04-B475-1F94489AB4E1}" presName="dummy" presStyleCnt="0"/>
      <dgm:spPr/>
    </dgm:pt>
    <dgm:pt modelId="{853E3443-507C-4D3C-A9DC-ED85457B780B}" type="pres">
      <dgm:prSet presAssocID="{E8AB9A36-A284-4F04-B475-1F94489AB4E1}" presName="node" presStyleLbl="revTx" presStyleIdx="2" presStyleCnt="4" custScaleX="83785" custScaleY="109129" custRadScaleRad="99670" custRadScaleInc="1855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63C218-B896-498C-A757-20B563D99D3D}" type="pres">
      <dgm:prSet presAssocID="{95EC3BBD-2DA0-488C-8561-CBFCD729C0CA}" presName="sibTrans" presStyleLbl="node1" presStyleIdx="2" presStyleCnt="4"/>
      <dgm:spPr/>
      <dgm:t>
        <a:bodyPr/>
        <a:lstStyle/>
        <a:p>
          <a:endParaRPr lang="en-US"/>
        </a:p>
      </dgm:t>
    </dgm:pt>
    <dgm:pt modelId="{94500F34-E967-4CE1-B1C2-CA6AAFDFD978}" type="pres">
      <dgm:prSet presAssocID="{20615EA7-1109-4134-925D-82FC7957CC98}" presName="dummy" presStyleCnt="0"/>
      <dgm:spPr/>
    </dgm:pt>
    <dgm:pt modelId="{4F80385C-8140-40EB-BD3C-E3F27E3E626C}" type="pres">
      <dgm:prSet presAssocID="{20615EA7-1109-4134-925D-82FC7957CC98}" presName="node" presStyleLbl="revTx" presStyleIdx="3" presStyleCnt="4" custScaleX="92921" custScaleY="71291" custRadScaleRad="100664" custRadScaleInc="-84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C13A9F-B26A-43AC-9737-6BA2F496D6D8}" type="pres">
      <dgm:prSet presAssocID="{9FD839BE-E93D-4B31-BE67-20AB10731F5E}" presName="sibTrans" presStyleLbl="node1" presStyleIdx="3" presStyleCnt="4"/>
      <dgm:spPr/>
      <dgm:t>
        <a:bodyPr/>
        <a:lstStyle/>
        <a:p>
          <a:endParaRPr lang="en-US"/>
        </a:p>
      </dgm:t>
    </dgm:pt>
  </dgm:ptLst>
  <dgm:cxnLst>
    <dgm:cxn modelId="{B1E3EAF5-7847-4800-8877-57D123D40FD3}" srcId="{9DB38964-3090-4811-B1FB-9940908E667B}" destId="{20615EA7-1109-4134-925D-82FC7957CC98}" srcOrd="3" destOrd="0" parTransId="{CD5BD7B6-8B81-4B97-8640-7C39BFE77C08}" sibTransId="{9FD839BE-E93D-4B31-BE67-20AB10731F5E}"/>
    <dgm:cxn modelId="{DB5E6725-111B-4302-9ADA-C147C15CD1C0}" type="presOf" srcId="{E8AB9A36-A284-4F04-B475-1F94489AB4E1}" destId="{853E3443-507C-4D3C-A9DC-ED85457B780B}" srcOrd="0" destOrd="0" presId="urn:microsoft.com/office/officeart/2005/8/layout/cycle1"/>
    <dgm:cxn modelId="{12419A99-6E31-42FD-9F1C-D5B0E213D688}" type="presOf" srcId="{95EC3BBD-2DA0-488C-8561-CBFCD729C0CA}" destId="{A363C218-B896-498C-A757-20B563D99D3D}" srcOrd="0" destOrd="0" presId="urn:microsoft.com/office/officeart/2005/8/layout/cycle1"/>
    <dgm:cxn modelId="{2C5030B2-9D74-44D2-816C-79F346B324E9}" type="presOf" srcId="{A153F78E-3F4B-4E36-BABA-EB909C29D424}" destId="{72A56BB1-C04C-441B-9458-61CBF07E0152}" srcOrd="0" destOrd="0" presId="urn:microsoft.com/office/officeart/2005/8/layout/cycle1"/>
    <dgm:cxn modelId="{22177578-4511-41BC-9E47-5768D2CA213A}" srcId="{9DB38964-3090-4811-B1FB-9940908E667B}" destId="{E8AB9A36-A284-4F04-B475-1F94489AB4E1}" srcOrd="2" destOrd="0" parTransId="{79B5FFB7-41BB-49F2-89CD-1CBB310CE127}" sibTransId="{95EC3BBD-2DA0-488C-8561-CBFCD729C0CA}"/>
    <dgm:cxn modelId="{AE7F88B1-B9F3-41B8-B95C-FD3006176166}" type="presOf" srcId="{42095044-203F-4EDA-88B9-FD113A978655}" destId="{C6AE6CFF-1627-42E2-891D-7134E9315454}" srcOrd="0" destOrd="0" presId="urn:microsoft.com/office/officeart/2005/8/layout/cycle1"/>
    <dgm:cxn modelId="{06A03785-B1D9-4CED-AD6A-D2A510C52353}" type="presOf" srcId="{F6887DB8-0A30-451C-830C-F7D682B6DB62}" destId="{BE870DC7-2E24-4BB7-A89D-AB495B868CCD}" srcOrd="0" destOrd="0" presId="urn:microsoft.com/office/officeart/2005/8/layout/cycle1"/>
    <dgm:cxn modelId="{16D2F083-AB7A-4651-9B42-C3A308011B6A}" srcId="{9DB38964-3090-4811-B1FB-9940908E667B}" destId="{42095044-203F-4EDA-88B9-FD113A978655}" srcOrd="1" destOrd="0" parTransId="{6C022E49-C2E1-43CB-98C0-A14AE0FE6008}" sibTransId="{F6887DB8-0A30-451C-830C-F7D682B6DB62}"/>
    <dgm:cxn modelId="{02063AAD-3E24-4890-B6EB-25ECF421AC5C}" srcId="{9DB38964-3090-4811-B1FB-9940908E667B}" destId="{D95EF752-6AF6-486A-BD41-A15888835ABD}" srcOrd="0" destOrd="0" parTransId="{574DECAA-EEFD-4DEC-BABD-C55DC7054D0D}" sibTransId="{A153F78E-3F4B-4E36-BABA-EB909C29D424}"/>
    <dgm:cxn modelId="{387D2FF2-E45B-4135-B317-07A9E54C29A5}" type="presOf" srcId="{20615EA7-1109-4134-925D-82FC7957CC98}" destId="{4F80385C-8140-40EB-BD3C-E3F27E3E626C}" srcOrd="0" destOrd="0" presId="urn:microsoft.com/office/officeart/2005/8/layout/cycle1"/>
    <dgm:cxn modelId="{DA0A2839-8403-4C89-976B-ADADBC08E4FA}" type="presOf" srcId="{9DB38964-3090-4811-B1FB-9940908E667B}" destId="{B2FACF58-5A2E-436A-85C5-53E908E73F5C}" srcOrd="0" destOrd="0" presId="urn:microsoft.com/office/officeart/2005/8/layout/cycle1"/>
    <dgm:cxn modelId="{73792A2A-A291-41D2-92FF-D7D45A1E3AF0}" type="presOf" srcId="{D95EF752-6AF6-486A-BD41-A15888835ABD}" destId="{BF8AAF92-1350-479C-9C62-950D41F9F486}" srcOrd="0" destOrd="0" presId="urn:microsoft.com/office/officeart/2005/8/layout/cycle1"/>
    <dgm:cxn modelId="{CA7E906A-E6AE-4B1E-A89A-90272FBD0254}" type="presOf" srcId="{9FD839BE-E93D-4B31-BE67-20AB10731F5E}" destId="{69C13A9F-B26A-43AC-9737-6BA2F496D6D8}" srcOrd="0" destOrd="0" presId="urn:microsoft.com/office/officeart/2005/8/layout/cycle1"/>
    <dgm:cxn modelId="{36FD4487-CB8C-4D52-A8EC-9D303344C8C8}" type="presParOf" srcId="{B2FACF58-5A2E-436A-85C5-53E908E73F5C}" destId="{D404420A-9582-4C53-BFEB-46879A004FD1}" srcOrd="0" destOrd="0" presId="urn:microsoft.com/office/officeart/2005/8/layout/cycle1"/>
    <dgm:cxn modelId="{EA02B8A5-B51B-4166-ABEC-5DD1D82A1881}" type="presParOf" srcId="{B2FACF58-5A2E-436A-85C5-53E908E73F5C}" destId="{BF8AAF92-1350-479C-9C62-950D41F9F486}" srcOrd="1" destOrd="0" presId="urn:microsoft.com/office/officeart/2005/8/layout/cycle1"/>
    <dgm:cxn modelId="{6F2CE776-FF12-4FFF-A7F4-656AB9DA9C2B}" type="presParOf" srcId="{B2FACF58-5A2E-436A-85C5-53E908E73F5C}" destId="{72A56BB1-C04C-441B-9458-61CBF07E0152}" srcOrd="2" destOrd="0" presId="urn:microsoft.com/office/officeart/2005/8/layout/cycle1"/>
    <dgm:cxn modelId="{95529E1C-6E22-49DE-8C81-384E0CBA7AC5}" type="presParOf" srcId="{B2FACF58-5A2E-436A-85C5-53E908E73F5C}" destId="{855BDC8D-AA66-4A51-8F0C-63B12BFA7AFA}" srcOrd="3" destOrd="0" presId="urn:microsoft.com/office/officeart/2005/8/layout/cycle1"/>
    <dgm:cxn modelId="{B45CA0B4-BB91-4E7C-894F-2A02F99D6361}" type="presParOf" srcId="{B2FACF58-5A2E-436A-85C5-53E908E73F5C}" destId="{C6AE6CFF-1627-42E2-891D-7134E9315454}" srcOrd="4" destOrd="0" presId="urn:microsoft.com/office/officeart/2005/8/layout/cycle1"/>
    <dgm:cxn modelId="{B8A90391-CA4E-4C8B-90A4-56480507B104}" type="presParOf" srcId="{B2FACF58-5A2E-436A-85C5-53E908E73F5C}" destId="{BE870DC7-2E24-4BB7-A89D-AB495B868CCD}" srcOrd="5" destOrd="0" presId="urn:microsoft.com/office/officeart/2005/8/layout/cycle1"/>
    <dgm:cxn modelId="{434B5F8D-8468-447D-9A4C-A9F6F3D4B428}" type="presParOf" srcId="{B2FACF58-5A2E-436A-85C5-53E908E73F5C}" destId="{182B1142-F47F-4E95-BBB2-19703741F916}" srcOrd="6" destOrd="0" presId="urn:microsoft.com/office/officeart/2005/8/layout/cycle1"/>
    <dgm:cxn modelId="{9043B831-6FAB-4879-8DB2-12309048E88D}" type="presParOf" srcId="{B2FACF58-5A2E-436A-85C5-53E908E73F5C}" destId="{853E3443-507C-4D3C-A9DC-ED85457B780B}" srcOrd="7" destOrd="0" presId="urn:microsoft.com/office/officeart/2005/8/layout/cycle1"/>
    <dgm:cxn modelId="{9E7BE104-06EE-4D2A-A5D0-D5FE69981367}" type="presParOf" srcId="{B2FACF58-5A2E-436A-85C5-53E908E73F5C}" destId="{A363C218-B896-498C-A757-20B563D99D3D}" srcOrd="8" destOrd="0" presId="urn:microsoft.com/office/officeart/2005/8/layout/cycle1"/>
    <dgm:cxn modelId="{ADCD5A51-81BA-4299-B328-66D6C8512F7E}" type="presParOf" srcId="{B2FACF58-5A2E-436A-85C5-53E908E73F5C}" destId="{94500F34-E967-4CE1-B1C2-CA6AAFDFD978}" srcOrd="9" destOrd="0" presId="urn:microsoft.com/office/officeart/2005/8/layout/cycle1"/>
    <dgm:cxn modelId="{5BE0988C-7EBF-479E-9322-CF775859B6F7}" type="presParOf" srcId="{B2FACF58-5A2E-436A-85C5-53E908E73F5C}" destId="{4F80385C-8140-40EB-BD3C-E3F27E3E626C}" srcOrd="10" destOrd="0" presId="urn:microsoft.com/office/officeart/2005/8/layout/cycle1"/>
    <dgm:cxn modelId="{E995D14E-AD62-4013-AA21-5C0BDE94C205}" type="presParOf" srcId="{B2FACF58-5A2E-436A-85C5-53E908E73F5C}" destId="{69C13A9F-B26A-43AC-9737-6BA2F496D6D8}" srcOrd="11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8AAF92-1350-479C-9C62-950D41F9F486}">
      <dsp:nvSpPr>
        <dsp:cNvPr id="0" name=""/>
        <dsp:cNvSpPr/>
      </dsp:nvSpPr>
      <dsp:spPr>
        <a:xfrm>
          <a:off x="3622530" y="404098"/>
          <a:ext cx="1325472" cy="961541"/>
        </a:xfrm>
        <a:prstGeom prst="rect">
          <a:avLst/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2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kern="1200" dirty="0" smtClean="0"/>
            <a:t>Specify intended outcomes</a:t>
          </a:r>
          <a:endParaRPr lang="en-US" sz="1600" b="0" kern="1200" dirty="0"/>
        </a:p>
      </dsp:txBody>
      <dsp:txXfrm>
        <a:off x="3622530" y="404098"/>
        <a:ext cx="1325472" cy="961541"/>
      </dsp:txXfrm>
    </dsp:sp>
    <dsp:sp modelId="{72A56BB1-C04C-441B-9458-61CBF07E0152}">
      <dsp:nvSpPr>
        <dsp:cNvPr id="0" name=""/>
        <dsp:cNvSpPr/>
      </dsp:nvSpPr>
      <dsp:spPr>
        <a:xfrm>
          <a:off x="1064273" y="177903"/>
          <a:ext cx="4038988" cy="4038988"/>
        </a:xfrm>
        <a:prstGeom prst="circularArrow">
          <a:avLst>
            <a:gd name="adj1" fmla="val 6897"/>
            <a:gd name="adj2" fmla="val 464938"/>
            <a:gd name="adj3" fmla="val 309635"/>
            <a:gd name="adj4" fmla="val 19862305"/>
            <a:gd name="adj5" fmla="val 804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AE6CFF-1627-42E2-891D-7134E9315454}">
      <dsp:nvSpPr>
        <dsp:cNvPr id="0" name=""/>
        <dsp:cNvSpPr/>
      </dsp:nvSpPr>
      <dsp:spPr>
        <a:xfrm>
          <a:off x="3668659" y="2581157"/>
          <a:ext cx="1436740" cy="1305516"/>
        </a:xfrm>
        <a:prstGeom prst="rect">
          <a:avLst/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2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kern="1200" dirty="0" smtClean="0"/>
            <a:t>Measure whether students are meeting those outcomes</a:t>
          </a:r>
          <a:endParaRPr lang="en-US" sz="1600" b="0" kern="1200" dirty="0"/>
        </a:p>
      </dsp:txBody>
      <dsp:txXfrm>
        <a:off x="3668659" y="2581157"/>
        <a:ext cx="1436740" cy="1305516"/>
      </dsp:txXfrm>
    </dsp:sp>
    <dsp:sp modelId="{BE870DC7-2E24-4BB7-A89D-AB495B868CCD}">
      <dsp:nvSpPr>
        <dsp:cNvPr id="0" name=""/>
        <dsp:cNvSpPr/>
      </dsp:nvSpPr>
      <dsp:spPr>
        <a:xfrm>
          <a:off x="1141164" y="72930"/>
          <a:ext cx="4038988" cy="4038988"/>
        </a:xfrm>
        <a:prstGeom prst="circularArrow">
          <a:avLst>
            <a:gd name="adj1" fmla="val 6897"/>
            <a:gd name="adj2" fmla="val 464938"/>
            <a:gd name="adj3" fmla="val 6771688"/>
            <a:gd name="adj4" fmla="val 4367879"/>
            <a:gd name="adj5" fmla="val 804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3E3443-507C-4D3C-A9DC-ED85457B780B}">
      <dsp:nvSpPr>
        <dsp:cNvPr id="0" name=""/>
        <dsp:cNvSpPr/>
      </dsp:nvSpPr>
      <dsp:spPr>
        <a:xfrm>
          <a:off x="1089109" y="2327267"/>
          <a:ext cx="1196891" cy="1558936"/>
        </a:xfrm>
        <a:prstGeom prst="rect">
          <a:avLst/>
        </a:prstGeom>
        <a:solidFill>
          <a:schemeClr val="bg1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Improve your program based on results</a:t>
          </a:r>
          <a:endParaRPr lang="en-US" sz="1800" b="1" kern="1200" dirty="0"/>
        </a:p>
      </dsp:txBody>
      <dsp:txXfrm>
        <a:off x="1089109" y="2327267"/>
        <a:ext cx="1196891" cy="1558936"/>
      </dsp:txXfrm>
    </dsp:sp>
    <dsp:sp modelId="{A363C218-B896-498C-A757-20B563D99D3D}">
      <dsp:nvSpPr>
        <dsp:cNvPr id="0" name=""/>
        <dsp:cNvSpPr/>
      </dsp:nvSpPr>
      <dsp:spPr>
        <a:xfrm>
          <a:off x="990343" y="-30599"/>
          <a:ext cx="4038988" cy="4038988"/>
        </a:xfrm>
        <a:prstGeom prst="circularArrow">
          <a:avLst>
            <a:gd name="adj1" fmla="val 6897"/>
            <a:gd name="adj2" fmla="val 464938"/>
            <a:gd name="adj3" fmla="val 11621759"/>
            <a:gd name="adj4" fmla="val 10118342"/>
            <a:gd name="adj5" fmla="val 804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80385C-8140-40EB-BD3C-E3F27E3E626C}">
      <dsp:nvSpPr>
        <dsp:cNvPr id="0" name=""/>
        <dsp:cNvSpPr/>
      </dsp:nvSpPr>
      <dsp:spPr>
        <a:xfrm>
          <a:off x="1070844" y="342474"/>
          <a:ext cx="1327401" cy="1018411"/>
        </a:xfrm>
        <a:prstGeom prst="rect">
          <a:avLst/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2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0" kern="1200" dirty="0" smtClean="0"/>
            <a:t>Identify program goals</a:t>
          </a:r>
          <a:endParaRPr lang="en-US" sz="1800" b="0" kern="1200" dirty="0"/>
        </a:p>
      </dsp:txBody>
      <dsp:txXfrm>
        <a:off x="1070844" y="342474"/>
        <a:ext cx="1327401" cy="1018411"/>
      </dsp:txXfrm>
    </dsp:sp>
    <dsp:sp modelId="{69C13A9F-B26A-43AC-9737-6BA2F496D6D8}">
      <dsp:nvSpPr>
        <dsp:cNvPr id="0" name=""/>
        <dsp:cNvSpPr/>
      </dsp:nvSpPr>
      <dsp:spPr>
        <a:xfrm>
          <a:off x="959227" y="-857"/>
          <a:ext cx="4038988" cy="4038988"/>
        </a:xfrm>
        <a:prstGeom prst="circularArrow">
          <a:avLst>
            <a:gd name="adj1" fmla="val 6897"/>
            <a:gd name="adj2" fmla="val 464938"/>
            <a:gd name="adj3" fmla="val 17055796"/>
            <a:gd name="adj4" fmla="val 15014934"/>
            <a:gd name="adj5" fmla="val 804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9466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3CADC45E-6CE9-476B-84D5-0D7138070876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9466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FB5C32A5-00D4-450A-BC87-0BA11F104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0574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6EAB9791-E9F4-465A-A90B-B59E67A29ACA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8500"/>
            <a:ext cx="4652962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421823"/>
            <a:ext cx="5563870" cy="4189095"/>
          </a:xfrm>
          <a:prstGeom prst="rect">
            <a:avLst/>
          </a:prstGeom>
        </p:spPr>
        <p:txBody>
          <a:bodyPr vert="horz" lIns="92930" tIns="46465" rIns="92930" bIns="4646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6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A971BB4D-7E0E-4270-B071-2388E9F1E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997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71BB4D-7E0E-4270-B071-2388E9F1E21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1212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71BB4D-7E0E-4270-B071-2388E9F1E21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422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64779-E606-48BD-82F9-65CAD3DF3E68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76A9E-267D-4148-A2E7-8AB36BA5D0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64779-E606-48BD-82F9-65CAD3DF3E68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76A9E-267D-4148-A2E7-8AB36BA5D0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64779-E606-48BD-82F9-65CAD3DF3E68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76A9E-267D-4148-A2E7-8AB36BA5D055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64779-E606-48BD-82F9-65CAD3DF3E68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76A9E-267D-4148-A2E7-8AB36BA5D05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64779-E606-48BD-82F9-65CAD3DF3E68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76A9E-267D-4148-A2E7-8AB36BA5D0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64779-E606-48BD-82F9-65CAD3DF3E68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76A9E-267D-4148-A2E7-8AB36BA5D05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64779-E606-48BD-82F9-65CAD3DF3E68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76A9E-267D-4148-A2E7-8AB36BA5D0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64779-E606-48BD-82F9-65CAD3DF3E68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76A9E-267D-4148-A2E7-8AB36BA5D0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64779-E606-48BD-82F9-65CAD3DF3E68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76A9E-267D-4148-A2E7-8AB36BA5D0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64779-E606-48BD-82F9-65CAD3DF3E68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76A9E-267D-4148-A2E7-8AB36BA5D055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64779-E606-48BD-82F9-65CAD3DF3E68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76A9E-267D-4148-A2E7-8AB36BA5D05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80064779-E606-48BD-82F9-65CAD3DF3E68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5076A9E-267D-4148-A2E7-8AB36BA5D05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c.barrette@wayne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otl.wayne.edu/" TargetMode="External"/><Relationship Id="rId4" Type="http://schemas.openxmlformats.org/officeDocument/2006/relationships/hyperlink" Target="http://undergrad.wayne.edu/assessment.php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533400"/>
            <a:ext cx="8534400" cy="1295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Program </a:t>
            </a:r>
            <a:r>
              <a:rPr lang="en-US" dirty="0"/>
              <a:t>Assessment: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dirty="0" smtClean="0"/>
              <a:t>Understanding and Using Results</a:t>
            </a:r>
            <a:endParaRPr lang="en-US" sz="4000" dirty="0"/>
          </a:p>
        </p:txBody>
      </p:sp>
      <p:graphicFrame>
        <p:nvGraphicFramePr>
          <p:cNvPr id="5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8383759"/>
              </p:ext>
            </p:extLst>
          </p:nvPr>
        </p:nvGraphicFramePr>
        <p:xfrm>
          <a:off x="1524000" y="1905000"/>
          <a:ext cx="6019800" cy="4038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6013270"/>
            <a:ext cx="5029200" cy="838199"/>
          </a:xfrm>
        </p:spPr>
        <p:txBody>
          <a:bodyPr>
            <a:normAutofit fontScale="55000" lnSpcReduction="20000"/>
          </a:bodyPr>
          <a:lstStyle/>
          <a:p>
            <a:endParaRPr lang="en-US" dirty="0"/>
          </a:p>
          <a:p>
            <a:r>
              <a:rPr lang="en-US" sz="3400" b="1" dirty="0" smtClean="0">
                <a:solidFill>
                  <a:schemeClr val="tx1"/>
                </a:solidFill>
              </a:rPr>
              <a:t>Cathy Barrette, Director of Assessment</a:t>
            </a:r>
          </a:p>
          <a:p>
            <a:r>
              <a:rPr lang="en-US" sz="3400" b="1" dirty="0" smtClean="0">
                <a:solidFill>
                  <a:schemeClr val="tx1"/>
                </a:solidFill>
              </a:rPr>
              <a:t>Wayne State University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137263" y="3409406"/>
            <a:ext cx="2667000" cy="707886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58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prstClr val="black"/>
                </a:solidFill>
              </a:rPr>
              <a:t>The Program Assessment Process</a:t>
            </a:r>
            <a:endParaRPr lang="en-US" sz="2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2633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 </a:t>
            </a:r>
            <a:r>
              <a:rPr lang="en-US" dirty="0" smtClean="0"/>
              <a:t>Collecting data is an important step in program assessment, but </a:t>
            </a:r>
            <a:r>
              <a:rPr lang="en-US" dirty="0"/>
              <a:t>then programs must </a:t>
            </a:r>
            <a:r>
              <a:rPr lang="en-US" dirty="0" smtClean="0"/>
              <a:t>understand </a:t>
            </a:r>
            <a:r>
              <a:rPr lang="en-US" dirty="0" smtClean="0"/>
              <a:t>and </a:t>
            </a:r>
            <a:r>
              <a:rPr lang="en-US" dirty="0" smtClean="0"/>
              <a:t>use </a:t>
            </a:r>
            <a:r>
              <a:rPr lang="en-US" dirty="0" smtClean="0"/>
              <a:t>the data for program improvement</a:t>
            </a:r>
          </a:p>
          <a:p>
            <a:r>
              <a:rPr lang="en-US" dirty="0" smtClean="0"/>
              <a:t>Some fundamental steps to using data include:</a:t>
            </a:r>
          </a:p>
          <a:p>
            <a:pPr lvl="1"/>
            <a:r>
              <a:rPr lang="en-US" dirty="0" smtClean="0"/>
              <a:t>Evaluating the data</a:t>
            </a:r>
          </a:p>
          <a:p>
            <a:pPr lvl="1"/>
            <a:r>
              <a:rPr lang="en-US" dirty="0" smtClean="0"/>
              <a:t>Summarizing the data</a:t>
            </a:r>
          </a:p>
          <a:p>
            <a:pPr lvl="1"/>
            <a:r>
              <a:rPr lang="en-US" dirty="0" smtClean="0"/>
              <a:t>Identifying steps to take to maintain or improve students’ learning</a:t>
            </a:r>
          </a:p>
          <a:p>
            <a:pPr lvl="1"/>
            <a:r>
              <a:rPr lang="en-US" dirty="0" smtClean="0"/>
              <a:t>Carrying out those steps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and Using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7946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Before making decisions based on your data, it’s a good idea to evaluate the information you’ve gathered. Some useful questions include:</a:t>
            </a:r>
          </a:p>
          <a:p>
            <a:pPr lvl="1"/>
            <a:r>
              <a:rPr lang="en-US" dirty="0" smtClean="0"/>
              <a:t>Did the assessment provide the data you hoped?</a:t>
            </a:r>
          </a:p>
          <a:p>
            <a:pPr lvl="1"/>
            <a:r>
              <a:rPr lang="en-US" dirty="0" smtClean="0"/>
              <a:t>Was the scoring system useful and accurate?</a:t>
            </a:r>
          </a:p>
          <a:p>
            <a:pPr lvl="1"/>
            <a:r>
              <a:rPr lang="en-US" dirty="0" smtClean="0"/>
              <a:t>How well does the data represent the range of students in our program?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Evaluating your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7451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Once you’re confident the data provides appropriate information, it’s time to understand </a:t>
            </a:r>
            <a:r>
              <a:rPr lang="en-US" dirty="0"/>
              <a:t>your data. Some useful questions </a:t>
            </a:r>
            <a:r>
              <a:rPr lang="en-US" dirty="0" smtClean="0"/>
              <a:t>faculty and staff might discuss include</a:t>
            </a:r>
            <a:r>
              <a:rPr lang="en-US" dirty="0"/>
              <a:t>:</a:t>
            </a:r>
            <a:endParaRPr lang="en-US" dirty="0" smtClean="0"/>
          </a:p>
          <a:p>
            <a:pPr lvl="1"/>
            <a:r>
              <a:rPr lang="en-US" dirty="0"/>
              <a:t>How many students met your program’s expectations?</a:t>
            </a:r>
          </a:p>
          <a:p>
            <a:pPr lvl="1"/>
            <a:r>
              <a:rPr lang="en-US" dirty="0"/>
              <a:t>In what way(s) did students (not) meet them?</a:t>
            </a:r>
          </a:p>
          <a:p>
            <a:pPr lvl="1"/>
            <a:r>
              <a:rPr lang="en-US" dirty="0"/>
              <a:t>What successes or concerns arose from the data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What are the common themes in the data?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Summarizing your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035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students </a:t>
            </a:r>
            <a:r>
              <a:rPr lang="en-US" u="sng" dirty="0" smtClean="0"/>
              <a:t>met</a:t>
            </a:r>
            <a:r>
              <a:rPr lang="en-US" dirty="0" smtClean="0"/>
              <a:t> your expectations, your next step might be as simple as:</a:t>
            </a:r>
          </a:p>
          <a:p>
            <a:pPr lvl="1"/>
            <a:r>
              <a:rPr lang="en-US" dirty="0" smtClean="0"/>
              <a:t>Continuing to assess the outcome the following year</a:t>
            </a:r>
          </a:p>
          <a:p>
            <a:pPr lvl="1"/>
            <a:r>
              <a:rPr lang="en-US" dirty="0" smtClean="0"/>
              <a:t>Raising the bar so that more students have to meet the same expectations the next year</a:t>
            </a:r>
          </a:p>
          <a:p>
            <a:pPr lvl="1"/>
            <a:r>
              <a:rPr lang="en-US" dirty="0" smtClean="0"/>
              <a:t>Adding another assessment to measure the same outcome to get a more balanced picture</a:t>
            </a:r>
          </a:p>
          <a:p>
            <a:pPr lvl="1"/>
            <a:r>
              <a:rPr lang="en-US" dirty="0" smtClean="0"/>
              <a:t>Revising a grading rubric to get better data and improve feedback to students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Identifying Next Steps, pt.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1199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675466"/>
            <a:ext cx="7408333" cy="3877733"/>
          </a:xfrm>
        </p:spPr>
        <p:txBody>
          <a:bodyPr>
            <a:normAutofit/>
          </a:bodyPr>
          <a:lstStyle/>
          <a:p>
            <a:r>
              <a:rPr lang="en-US" dirty="0" smtClean="0"/>
              <a:t>If students did </a:t>
            </a:r>
            <a:r>
              <a:rPr lang="en-US" u="sng" dirty="0" smtClean="0"/>
              <a:t>not</a:t>
            </a:r>
            <a:r>
              <a:rPr lang="en-US" dirty="0" smtClean="0"/>
              <a:t> meet your expectations or if results were unclear, some possible next steps might be:</a:t>
            </a:r>
          </a:p>
          <a:p>
            <a:pPr lvl="1"/>
            <a:r>
              <a:rPr lang="en-US" dirty="0" smtClean="0"/>
              <a:t>Revising how a particular concept or skill is addressed</a:t>
            </a:r>
          </a:p>
          <a:p>
            <a:pPr lvl="1"/>
            <a:r>
              <a:rPr lang="en-US" dirty="0" smtClean="0"/>
              <a:t>Increasing the number of courses or services that incorporate a particular concept or skill</a:t>
            </a:r>
          </a:p>
          <a:p>
            <a:pPr lvl="1"/>
            <a:r>
              <a:rPr lang="en-US" dirty="0" smtClean="0"/>
              <a:t>Redesigning the assessment used</a:t>
            </a:r>
          </a:p>
          <a:p>
            <a:pPr lvl="1"/>
            <a:r>
              <a:rPr lang="en-US" dirty="0" smtClean="0"/>
              <a:t>Modifying what is required vs. </a:t>
            </a:r>
            <a:r>
              <a:rPr lang="en-US" dirty="0" smtClean="0"/>
              <a:t>elective </a:t>
            </a:r>
            <a:r>
              <a:rPr lang="en-US" dirty="0" smtClean="0"/>
              <a:t>among</a:t>
            </a:r>
            <a:r>
              <a:rPr lang="en-US" dirty="0" smtClean="0"/>
              <a:t> your course offering</a:t>
            </a:r>
            <a:endParaRPr lang="en-US" dirty="0" smtClean="0"/>
          </a:p>
          <a:p>
            <a:pPr lvl="1"/>
            <a:r>
              <a:rPr lang="en-US" dirty="0" smtClean="0"/>
              <a:t>Collaborating with academic advisors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Identifying Next Steps, pt.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0773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Cathy Barrette, WSU Director of Assessment </a:t>
            </a:r>
          </a:p>
          <a:p>
            <a:pPr marL="301943" lvl="1" indent="0">
              <a:buNone/>
            </a:pPr>
            <a:r>
              <a:rPr lang="en-US" dirty="0" smtClean="0">
                <a:hlinkClick r:id="rId3"/>
              </a:rPr>
              <a:t>c.barrette@wayne.edu</a:t>
            </a:r>
            <a:endParaRPr lang="en-US" dirty="0"/>
          </a:p>
          <a:p>
            <a:pPr marL="301943" lvl="1" indent="0">
              <a:buNone/>
            </a:pPr>
            <a:r>
              <a:rPr lang="en-US" dirty="0"/>
              <a:t>(313)577-1615</a:t>
            </a:r>
          </a:p>
          <a:p>
            <a:pPr marL="301943" lvl="1" indent="0">
              <a:buNone/>
            </a:pPr>
            <a:r>
              <a:rPr lang="en-US" dirty="0"/>
              <a:t>4129 F/AB</a:t>
            </a:r>
          </a:p>
          <a:p>
            <a:r>
              <a:rPr lang="en-US" dirty="0" smtClean="0"/>
              <a:t>WSU Assessment website (temporary </a:t>
            </a:r>
            <a:r>
              <a:rPr lang="en-US" dirty="0" err="1" smtClean="0"/>
              <a:t>url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dirty="0" smtClean="0">
                <a:hlinkClick r:id="rId4"/>
              </a:rPr>
              <a:t>http://undergrad.wayne.edu/assessment.php</a:t>
            </a:r>
            <a:r>
              <a:rPr lang="en-US" dirty="0" smtClean="0"/>
              <a:t> </a:t>
            </a:r>
          </a:p>
          <a:p>
            <a:r>
              <a:rPr lang="en-US" dirty="0" smtClean="0"/>
              <a:t>OTL staff, workshops and website: </a:t>
            </a:r>
            <a:r>
              <a:rPr lang="en-US" dirty="0" smtClean="0">
                <a:hlinkClick r:id="rId5"/>
              </a:rPr>
              <a:t>http</a:t>
            </a:r>
            <a:r>
              <a:rPr lang="en-US" dirty="0">
                <a:hlinkClick r:id="rId5"/>
              </a:rPr>
              <a:t>://otl.wayne.edu</a:t>
            </a:r>
            <a:r>
              <a:rPr lang="en-US" dirty="0" smtClean="0">
                <a:hlinkClick r:id="rId5"/>
              </a:rPr>
              <a:t>/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Local Resources </a:t>
            </a:r>
            <a:br>
              <a:rPr lang="en-US" dirty="0" smtClean="0"/>
            </a:br>
            <a:r>
              <a:rPr lang="en-US" dirty="0" smtClean="0"/>
              <a:t>for Program Assessment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772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675466"/>
            <a:ext cx="7408333" cy="4030133"/>
          </a:xfrm>
        </p:spPr>
        <p:txBody>
          <a:bodyPr>
            <a:noAutofit/>
          </a:bodyPr>
          <a:lstStyle/>
          <a:p>
            <a:r>
              <a:rPr lang="en-US" sz="2800" dirty="0" smtClean="0"/>
              <a:t>Additional presentations explain how to:</a:t>
            </a:r>
          </a:p>
          <a:p>
            <a:pPr lvl="1"/>
            <a:r>
              <a:rPr lang="en-US" sz="2400" dirty="0" smtClean="0"/>
              <a:t>Write mission statements</a:t>
            </a:r>
          </a:p>
          <a:p>
            <a:pPr lvl="1"/>
            <a:r>
              <a:rPr lang="en-US" sz="2400" dirty="0" smtClean="0"/>
              <a:t>Write learning outcomes and curriculum maps</a:t>
            </a:r>
          </a:p>
          <a:p>
            <a:pPr lvl="1"/>
            <a:r>
              <a:rPr lang="en-US" sz="2400" dirty="0" smtClean="0"/>
              <a:t>Choose assessments</a:t>
            </a:r>
          </a:p>
          <a:p>
            <a:pPr lvl="1"/>
            <a:r>
              <a:rPr lang="en-US" sz="2400" dirty="0" smtClean="0"/>
              <a:t>Use Compliance Assist to record your work</a:t>
            </a:r>
          </a:p>
          <a:p>
            <a:pPr lvl="1"/>
            <a:endParaRPr lang="en-US" sz="2400" dirty="0"/>
          </a:p>
          <a:p>
            <a:r>
              <a:rPr lang="en-US" sz="2800" dirty="0" smtClean="0"/>
              <a:t>Each part has examples and pitfalls to avoid as well!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Want More Information?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886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4406</TotalTime>
  <Words>435</Words>
  <Application>Microsoft Office PowerPoint</Application>
  <PresentationFormat>On-screen Show (4:3)</PresentationFormat>
  <Paragraphs>58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Waveform</vt:lpstr>
      <vt:lpstr>Program Assessment:  Understanding and Using Results</vt:lpstr>
      <vt:lpstr>Understanding and Using Data</vt:lpstr>
      <vt:lpstr>Evaluating your Data</vt:lpstr>
      <vt:lpstr>Summarizing your Data</vt:lpstr>
      <vt:lpstr>Identifying Next Steps, pt. 1</vt:lpstr>
      <vt:lpstr>Identifying Next Steps, pt. 2</vt:lpstr>
      <vt:lpstr>Local Resources  for Program Assessment</vt:lpstr>
      <vt:lpstr>Want More Information?</vt:lpstr>
    </vt:vector>
  </TitlesOfParts>
  <Company>Wayne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Barrette</dc:creator>
  <cp:lastModifiedBy>Catherine Barrette</cp:lastModifiedBy>
  <cp:revision>133</cp:revision>
  <cp:lastPrinted>2014-10-07T17:58:28Z</cp:lastPrinted>
  <dcterms:created xsi:type="dcterms:W3CDTF">2014-09-02T17:21:16Z</dcterms:created>
  <dcterms:modified xsi:type="dcterms:W3CDTF">2014-10-07T18:07:03Z</dcterms:modified>
</cp:coreProperties>
</file>