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50"/>
  </p:handoutMasterIdLst>
  <p:sldIdLst>
    <p:sldId id="256" r:id="rId2"/>
    <p:sldId id="272" r:id="rId3"/>
    <p:sldId id="257" r:id="rId4"/>
    <p:sldId id="258" r:id="rId5"/>
    <p:sldId id="277" r:id="rId6"/>
    <p:sldId id="276" r:id="rId7"/>
    <p:sldId id="273" r:id="rId8"/>
    <p:sldId id="274" r:id="rId9"/>
    <p:sldId id="307" r:id="rId10"/>
    <p:sldId id="259" r:id="rId11"/>
    <p:sldId id="278" r:id="rId12"/>
    <p:sldId id="283" r:id="rId13"/>
    <p:sldId id="260" r:id="rId14"/>
    <p:sldId id="279" r:id="rId15"/>
    <p:sldId id="280" r:id="rId16"/>
    <p:sldId id="281" r:id="rId17"/>
    <p:sldId id="308" r:id="rId18"/>
    <p:sldId id="285" r:id="rId19"/>
    <p:sldId id="288" r:id="rId20"/>
    <p:sldId id="287" r:id="rId21"/>
    <p:sldId id="284" r:id="rId22"/>
    <p:sldId id="262" r:id="rId23"/>
    <p:sldId id="286" r:id="rId24"/>
    <p:sldId id="289" r:id="rId25"/>
    <p:sldId id="291" r:id="rId26"/>
    <p:sldId id="290" r:id="rId27"/>
    <p:sldId id="264" r:id="rId28"/>
    <p:sldId id="292" r:id="rId29"/>
    <p:sldId id="293" r:id="rId30"/>
    <p:sldId id="294" r:id="rId31"/>
    <p:sldId id="268" r:id="rId32"/>
    <p:sldId id="266" r:id="rId33"/>
    <p:sldId id="267" r:id="rId34"/>
    <p:sldId id="295" r:id="rId35"/>
    <p:sldId id="297" r:id="rId36"/>
    <p:sldId id="296" r:id="rId37"/>
    <p:sldId id="298" r:id="rId38"/>
    <p:sldId id="300" r:id="rId39"/>
    <p:sldId id="299" r:id="rId40"/>
    <p:sldId id="301" r:id="rId41"/>
    <p:sldId id="302" r:id="rId42"/>
    <p:sldId id="304" r:id="rId43"/>
    <p:sldId id="303" r:id="rId44"/>
    <p:sldId id="305" r:id="rId45"/>
    <p:sldId id="306" r:id="rId46"/>
    <p:sldId id="269" r:id="rId47"/>
    <p:sldId id="270" r:id="rId48"/>
    <p:sldId id="271" r:id="rId49"/>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4636" autoAdjust="0"/>
  </p:normalViewPr>
  <p:slideViewPr>
    <p:cSldViewPr>
      <p:cViewPr varScale="1">
        <p:scale>
          <a:sx n="99" d="100"/>
          <a:sy n="99" d="100"/>
        </p:scale>
        <p:origin x="-96" y="-246"/>
      </p:cViewPr>
      <p:guideLst>
        <p:guide orient="horz" pos="2160"/>
        <p:guide pos="2880"/>
      </p:guideLst>
    </p:cSldViewPr>
  </p:slideViewPr>
  <p:outlineViewPr>
    <p:cViewPr>
      <p:scale>
        <a:sx n="33" d="100"/>
        <a:sy n="33" d="100"/>
      </p:scale>
      <p:origin x="0" y="524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32D81D7D-A543-4327-B863-B09511AD4BC0}" type="datetimeFigureOut">
              <a:rPr lang="en-US" smtClean="0"/>
              <a:t>2/6/2015</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738CD9DC-DFA1-434F-9016-3C0F70F5C3E0}" type="slidenum">
              <a:rPr lang="en-US" smtClean="0"/>
              <a:t>‹#›</a:t>
            </a:fld>
            <a:endParaRPr lang="en-US"/>
          </a:p>
        </p:txBody>
      </p:sp>
    </p:spTree>
    <p:extLst>
      <p:ext uri="{BB962C8B-B14F-4D97-AF65-F5344CB8AC3E}">
        <p14:creationId xmlns:p14="http://schemas.microsoft.com/office/powerpoint/2010/main" val="23699083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A06C06A-4C83-4E5F-BB3B-45CE68024FB4}" type="datetimeFigureOut">
              <a:rPr lang="en-US" smtClean="0"/>
              <a:t>2/6/2015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470B10D-ED4B-4313-A81D-869ADDFCDBC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06C06A-4C83-4E5F-BB3B-45CE68024FB4}"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0B10D-ED4B-4313-A81D-869ADDFCDB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06C06A-4C83-4E5F-BB3B-45CE68024FB4}"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0B10D-ED4B-4313-A81D-869ADDFCDB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A06C06A-4C83-4E5F-BB3B-45CE68024FB4}" type="datetimeFigureOut">
              <a:rPr lang="en-US" smtClean="0"/>
              <a:t>2/6/2015</a:t>
            </a:fld>
            <a:endParaRPr lang="en-US"/>
          </a:p>
        </p:txBody>
      </p:sp>
      <p:sp>
        <p:nvSpPr>
          <p:cNvPr id="9" name="Slide Number Placeholder 8"/>
          <p:cNvSpPr>
            <a:spLocks noGrp="1"/>
          </p:cNvSpPr>
          <p:nvPr>
            <p:ph type="sldNum" sz="quarter" idx="15"/>
          </p:nvPr>
        </p:nvSpPr>
        <p:spPr/>
        <p:txBody>
          <a:bodyPr rtlCol="0"/>
          <a:lstStyle/>
          <a:p>
            <a:fld id="{B470B10D-ED4B-4313-A81D-869ADDFCDBC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A06C06A-4C83-4E5F-BB3B-45CE68024FB4}" type="datetimeFigureOut">
              <a:rPr lang="en-US" smtClean="0"/>
              <a:t>2/6/2015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470B10D-ED4B-4313-A81D-869ADDFCDBC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06C06A-4C83-4E5F-BB3B-45CE68024FB4}"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0B10D-ED4B-4313-A81D-869ADDFCDBC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A06C06A-4C83-4E5F-BB3B-45CE68024FB4}" type="datetimeFigureOut">
              <a:rPr lang="en-US" smtClean="0"/>
              <a:t>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0B10D-ED4B-4313-A81D-869ADDFCDBC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A06C06A-4C83-4E5F-BB3B-45CE68024FB4}" type="datetimeFigureOut">
              <a:rPr lang="en-US" smtClean="0"/>
              <a:t>2/6/2015</a:t>
            </a:fld>
            <a:endParaRPr lang="en-US"/>
          </a:p>
        </p:txBody>
      </p:sp>
      <p:sp>
        <p:nvSpPr>
          <p:cNvPr id="7" name="Slide Number Placeholder 6"/>
          <p:cNvSpPr>
            <a:spLocks noGrp="1"/>
          </p:cNvSpPr>
          <p:nvPr>
            <p:ph type="sldNum" sz="quarter" idx="11"/>
          </p:nvPr>
        </p:nvSpPr>
        <p:spPr/>
        <p:txBody>
          <a:bodyPr rtlCol="0"/>
          <a:lstStyle/>
          <a:p>
            <a:fld id="{B470B10D-ED4B-4313-A81D-869ADDFCDBC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6C06A-4C83-4E5F-BB3B-45CE68024FB4}" type="datetimeFigureOut">
              <a:rPr lang="en-US" smtClean="0"/>
              <a:t>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0B10D-ED4B-4313-A81D-869ADDFCDB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A06C06A-4C83-4E5F-BB3B-45CE68024FB4}" type="datetimeFigureOut">
              <a:rPr lang="en-US" smtClean="0"/>
              <a:t>2/6/2015</a:t>
            </a:fld>
            <a:endParaRPr lang="en-US"/>
          </a:p>
        </p:txBody>
      </p:sp>
      <p:sp>
        <p:nvSpPr>
          <p:cNvPr id="22" name="Slide Number Placeholder 21"/>
          <p:cNvSpPr>
            <a:spLocks noGrp="1"/>
          </p:cNvSpPr>
          <p:nvPr>
            <p:ph type="sldNum" sz="quarter" idx="15"/>
          </p:nvPr>
        </p:nvSpPr>
        <p:spPr/>
        <p:txBody>
          <a:bodyPr rtlCol="0"/>
          <a:lstStyle/>
          <a:p>
            <a:fld id="{B470B10D-ED4B-4313-A81D-869ADDFCDBC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A06C06A-4C83-4E5F-BB3B-45CE68024FB4}" type="datetimeFigureOut">
              <a:rPr lang="en-US" smtClean="0"/>
              <a:t>2/6/2015</a:t>
            </a:fld>
            <a:endParaRPr lang="en-US"/>
          </a:p>
        </p:txBody>
      </p:sp>
      <p:sp>
        <p:nvSpPr>
          <p:cNvPr id="18" name="Slide Number Placeholder 17"/>
          <p:cNvSpPr>
            <a:spLocks noGrp="1"/>
          </p:cNvSpPr>
          <p:nvPr>
            <p:ph type="sldNum" sz="quarter" idx="11"/>
          </p:nvPr>
        </p:nvSpPr>
        <p:spPr/>
        <p:txBody>
          <a:bodyPr rtlCol="0"/>
          <a:lstStyle/>
          <a:p>
            <a:fld id="{B470B10D-ED4B-4313-A81D-869ADDFCDBC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A06C06A-4C83-4E5F-BB3B-45CE68024FB4}" type="datetimeFigureOut">
              <a:rPr lang="en-US" smtClean="0"/>
              <a:t>2/6/2015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470B10D-ED4B-4313-A81D-869ADDFCDB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ayne.edu/assessment/files/wsu_program_assessment_plan_feedback_rubric_revised_20150203.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mailto:c.barrette@wayne.edu"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langlab.wayne.edu/index.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685801"/>
            <a:ext cx="7086600" cy="2667000"/>
          </a:xfrm>
        </p:spPr>
        <p:txBody>
          <a:bodyPr>
            <a:normAutofit fontScale="90000"/>
          </a:bodyPr>
          <a:lstStyle/>
          <a:p>
            <a:r>
              <a:rPr lang="en-US" sz="4800" dirty="0" smtClean="0"/>
              <a:t>Giving Useful Feedback on Assessment Plans with a Feedback Rubric</a:t>
            </a:r>
            <a:endParaRPr lang="en-US" sz="4800" dirty="0"/>
          </a:p>
        </p:txBody>
      </p:sp>
      <p:sp>
        <p:nvSpPr>
          <p:cNvPr id="3" name="Subtitle 2"/>
          <p:cNvSpPr>
            <a:spLocks noGrp="1"/>
          </p:cNvSpPr>
          <p:nvPr>
            <p:ph type="subTitle" idx="1"/>
          </p:nvPr>
        </p:nvSpPr>
        <p:spPr/>
        <p:txBody>
          <a:bodyPr>
            <a:normAutofit/>
          </a:bodyPr>
          <a:lstStyle/>
          <a:p>
            <a:r>
              <a:rPr lang="en-US" dirty="0" smtClean="0"/>
              <a:t>Cathy Barrette, Ph.D.</a:t>
            </a:r>
          </a:p>
          <a:p>
            <a:r>
              <a:rPr lang="en-US" dirty="0" smtClean="0"/>
              <a:t>Director of Assessment</a:t>
            </a:r>
          </a:p>
          <a:p>
            <a:r>
              <a:rPr lang="en-US" dirty="0" smtClean="0"/>
              <a:t>Wayne State University</a:t>
            </a:r>
          </a:p>
        </p:txBody>
      </p:sp>
    </p:spTree>
    <p:extLst>
      <p:ext uri="{BB962C8B-B14F-4D97-AF65-F5344CB8AC3E}">
        <p14:creationId xmlns:p14="http://schemas.microsoft.com/office/powerpoint/2010/main" val="206554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 for Using the Rubric</a:t>
            </a:r>
            <a:endParaRPr lang="en-US" dirty="0"/>
          </a:p>
        </p:txBody>
      </p:sp>
      <p:sp>
        <p:nvSpPr>
          <p:cNvPr id="3" name="Content Placeholder 2"/>
          <p:cNvSpPr>
            <a:spLocks noGrp="1"/>
          </p:cNvSpPr>
          <p:nvPr>
            <p:ph sz="quarter" idx="1"/>
          </p:nvPr>
        </p:nvSpPr>
        <p:spPr/>
        <p:txBody>
          <a:bodyPr>
            <a:normAutofit fontScale="85000" lnSpcReduction="20000"/>
          </a:bodyPr>
          <a:lstStyle/>
          <a:p>
            <a:pPr marL="457200" lvl="0" indent="-457200">
              <a:buFont typeface="+mj-lt"/>
              <a:buAutoNum type="arabicPeriod"/>
            </a:pPr>
            <a:r>
              <a:rPr lang="en-US" dirty="0"/>
              <a:t>Write the name of the program, the date, and the name of the individual or committee reviewing the plan at the top of the rubric.</a:t>
            </a:r>
          </a:p>
          <a:p>
            <a:pPr marL="457200" lvl="0" indent="-457200">
              <a:buFont typeface="+mj-lt"/>
              <a:buAutoNum type="arabicPeriod"/>
            </a:pPr>
            <a:r>
              <a:rPr lang="en-US" dirty="0"/>
              <a:t>R</a:t>
            </a:r>
            <a:r>
              <a:rPr lang="en-US" dirty="0" smtClean="0"/>
              <a:t>ead </a:t>
            </a:r>
            <a:r>
              <a:rPr lang="en-US" dirty="0"/>
              <a:t>the descriptions in the first column of each table plus the descriptions under the three rating categories (</a:t>
            </a:r>
            <a:r>
              <a:rPr lang="en-US" i="1" dirty="0"/>
              <a:t>Reflects best practices, Meets standards, Needs development</a:t>
            </a:r>
            <a:r>
              <a:rPr lang="en-US" dirty="0"/>
              <a:t>).</a:t>
            </a:r>
          </a:p>
          <a:p>
            <a:pPr marL="457200" lvl="0" indent="-457200">
              <a:buFont typeface="+mj-lt"/>
              <a:buAutoNum type="arabicPeriod"/>
            </a:pPr>
            <a:r>
              <a:rPr lang="en-US" dirty="0"/>
              <a:t>As you read an assessment plan, check off ☒ the criteria that have been met in the first column</a:t>
            </a:r>
          </a:p>
          <a:p>
            <a:pPr marL="457200" lvl="0" indent="-457200">
              <a:buFont typeface="+mj-lt"/>
              <a:buAutoNum type="arabicPeriod"/>
            </a:pPr>
            <a:r>
              <a:rPr lang="en-US" dirty="0"/>
              <a:t>Then check off ☒ the description(s) in the rating categories that best reflect the characteristics of the assessment plan.</a:t>
            </a:r>
          </a:p>
          <a:p>
            <a:pPr marL="457200" lvl="0" indent="-457200">
              <a:buFont typeface="+mj-lt"/>
              <a:buAutoNum type="arabicPeriod"/>
            </a:pPr>
            <a:r>
              <a:rPr lang="en-US" dirty="0"/>
              <a:t>Write any feedback or suggestions you may have in the final column.</a:t>
            </a:r>
          </a:p>
          <a:p>
            <a:pPr marL="457200" lvl="0" indent="-457200">
              <a:buFont typeface="+mj-lt"/>
              <a:buAutoNum type="arabicPeriod"/>
            </a:pPr>
            <a:r>
              <a:rPr lang="en-US" dirty="0"/>
              <a:t>Respond to the </a:t>
            </a:r>
            <a:r>
              <a:rPr lang="en-US" dirty="0" smtClean="0"/>
              <a:t>summary questions </a:t>
            </a:r>
            <a:r>
              <a:rPr lang="en-US" dirty="0"/>
              <a:t>at the end of </a:t>
            </a:r>
            <a:r>
              <a:rPr lang="en-US" dirty="0" smtClean="0"/>
              <a:t>the </a:t>
            </a:r>
            <a:r>
              <a:rPr lang="en-US" dirty="0"/>
              <a:t>form.</a:t>
            </a:r>
          </a:p>
          <a:p>
            <a:pPr marL="457200" lvl="0" indent="-457200">
              <a:buFont typeface="+mj-lt"/>
              <a:buAutoNum type="arabicPeriod"/>
            </a:pPr>
            <a:r>
              <a:rPr lang="en-US" dirty="0"/>
              <a:t>Submit your rubric to your assessment coordinator, committee chair, or other appropriate designee</a:t>
            </a:r>
            <a:r>
              <a:rPr lang="en-US" dirty="0" smtClean="0"/>
              <a:t>.</a:t>
            </a:r>
            <a:endParaRPr lang="en-US" dirty="0"/>
          </a:p>
        </p:txBody>
      </p:sp>
    </p:spTree>
    <p:extLst>
      <p:ext uri="{BB962C8B-B14F-4D97-AF65-F5344CB8AC3E}">
        <p14:creationId xmlns:p14="http://schemas.microsoft.com/office/powerpoint/2010/main" val="3461017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of a Mission Statement Review</a:t>
            </a:r>
            <a:endParaRPr lang="en-US" dirty="0"/>
          </a:p>
        </p:txBody>
      </p:sp>
      <p:sp>
        <p:nvSpPr>
          <p:cNvPr id="3" name="Content Placeholder 2"/>
          <p:cNvSpPr>
            <a:spLocks noGrp="1"/>
          </p:cNvSpPr>
          <p:nvPr>
            <p:ph sz="quarter" idx="1"/>
          </p:nvPr>
        </p:nvSpPr>
        <p:spPr/>
        <p:txBody>
          <a:bodyPr>
            <a:normAutofit fontScale="92500"/>
          </a:bodyPr>
          <a:lstStyle/>
          <a:p>
            <a:pPr marL="0" indent="0">
              <a:buNone/>
            </a:pPr>
            <a:endParaRPr lang="en-US" dirty="0" smtClean="0"/>
          </a:p>
          <a:p>
            <a:r>
              <a:rPr lang="en-US" dirty="0" smtClean="0"/>
              <a:t>Let’s start with a sample mission statement. The first column of the mission statement page of the rubric indicates that a mission statement should include a purpose, offerings, and target audience, and that the wording should be focused on a general students and written for a general audience</a:t>
            </a:r>
          </a:p>
          <a:p>
            <a:r>
              <a:rPr lang="en-US" dirty="0" smtClean="0"/>
              <a:t>The next three columns combine criteria for the quality (all vs. none) and the quality of the information (in this case, clarity, specificity, written for the right audience)</a:t>
            </a:r>
          </a:p>
          <a:p>
            <a:r>
              <a:rPr lang="en-US" dirty="0" smtClean="0"/>
              <a:t>I’m going to mark each of them off as I find them in the sample mission statement.</a:t>
            </a:r>
            <a:endParaRPr lang="en-US" dirty="0"/>
          </a:p>
        </p:txBody>
      </p:sp>
    </p:spTree>
    <p:extLst>
      <p:ext uri="{BB962C8B-B14F-4D97-AF65-F5344CB8AC3E}">
        <p14:creationId xmlns:p14="http://schemas.microsoft.com/office/powerpoint/2010/main" val="3948044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Read the Descriptions First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505173727"/>
              </p:ext>
            </p:extLst>
          </p:nvPr>
        </p:nvGraphicFramePr>
        <p:xfrm>
          <a:off x="152400" y="914400"/>
          <a:ext cx="8534399" cy="5715000"/>
        </p:xfrm>
        <a:graphic>
          <a:graphicData uri="http://schemas.openxmlformats.org/drawingml/2006/table">
            <a:tbl>
              <a:tblPr firstRow="1" bandRow="1">
                <a:tableStyleId>{5C22544A-7EE6-4342-B048-85BDC9FD1C3A}</a:tableStyleId>
              </a:tblPr>
              <a:tblGrid>
                <a:gridCol w="2590800"/>
                <a:gridCol w="1595886"/>
                <a:gridCol w="1449237"/>
                <a:gridCol w="1603077"/>
                <a:gridCol w="1295399"/>
              </a:tblGrid>
              <a:tr h="1070393">
                <a:tc>
                  <a:txBody>
                    <a:bodyPr/>
                    <a:lstStyle/>
                    <a:p>
                      <a:r>
                        <a:rPr kumimoji="0" lang="en-US" sz="1400" b="1" kern="1200" dirty="0" smtClean="0">
                          <a:solidFill>
                            <a:schemeClr val="lt1"/>
                          </a:solidFill>
                          <a:effectLst/>
                          <a:latin typeface="+mn-lt"/>
                          <a:ea typeface="+mn-ea"/>
                          <a:cs typeface="+mn-cs"/>
                        </a:rPr>
                        <a:t>MISSION STATEMENT</a:t>
                      </a:r>
                      <a:endParaRPr lang="en-US" sz="1400" dirty="0"/>
                    </a:p>
                  </a:txBody>
                  <a:tcPr/>
                </a:tc>
                <a:tc>
                  <a:txBody>
                    <a:bodyPr/>
                    <a:lstStyle/>
                    <a:p>
                      <a:r>
                        <a:rPr kumimoji="0" lang="en-US" sz="1400" b="1" kern="1200" dirty="0" smtClean="0">
                          <a:solidFill>
                            <a:schemeClr val="lt1"/>
                          </a:solidFill>
                          <a:effectLst/>
                          <a:latin typeface="+mn-lt"/>
                          <a:ea typeface="+mn-ea"/>
                          <a:cs typeface="+mn-cs"/>
                        </a:rPr>
                        <a:t>Reflects best practices</a:t>
                      </a:r>
                      <a:endParaRPr lang="en-US" sz="1400" dirty="0"/>
                    </a:p>
                  </a:txBody>
                  <a:tcPr/>
                </a:tc>
                <a:tc>
                  <a:txBody>
                    <a:bodyPr/>
                    <a:lstStyle/>
                    <a:p>
                      <a:r>
                        <a:rPr kumimoji="0" lang="en-US" sz="1400" b="1" kern="1200" dirty="0" smtClean="0">
                          <a:solidFill>
                            <a:schemeClr val="lt1"/>
                          </a:solidFill>
                          <a:effectLst/>
                          <a:latin typeface="+mn-lt"/>
                          <a:ea typeface="+mn-ea"/>
                          <a:cs typeface="+mn-cs"/>
                        </a:rPr>
                        <a:t>Meets standards</a:t>
                      </a:r>
                      <a:endParaRPr lang="en-US" sz="1400" dirty="0"/>
                    </a:p>
                  </a:txBody>
                  <a:tcPr/>
                </a:tc>
                <a:tc>
                  <a:txBody>
                    <a:bodyPr/>
                    <a:lstStyle/>
                    <a:p>
                      <a:r>
                        <a:rPr kumimoji="0" lang="en-US" sz="1400" b="1" kern="1200" dirty="0" smtClean="0">
                          <a:solidFill>
                            <a:schemeClr val="lt1"/>
                          </a:solidFill>
                          <a:effectLst/>
                          <a:latin typeface="+mn-lt"/>
                          <a:ea typeface="+mn-ea"/>
                          <a:cs typeface="+mn-cs"/>
                        </a:rPr>
                        <a:t>Needs development</a:t>
                      </a:r>
                      <a:endParaRPr lang="en-US" sz="1400" dirty="0"/>
                    </a:p>
                  </a:txBody>
                  <a:tcPr/>
                </a:tc>
                <a:tc>
                  <a:txBody>
                    <a:bodyPr/>
                    <a:lstStyle/>
                    <a:p>
                      <a:r>
                        <a:rPr kumimoji="0" lang="en-US" sz="1400" b="1" kern="1200" dirty="0" smtClean="0">
                          <a:solidFill>
                            <a:schemeClr val="lt1"/>
                          </a:solidFill>
                          <a:effectLst/>
                          <a:latin typeface="+mn-lt"/>
                          <a:ea typeface="+mn-ea"/>
                          <a:cs typeface="+mn-cs"/>
                        </a:rPr>
                        <a:t>Reviewer comments or suggestions</a:t>
                      </a:r>
                      <a:endParaRPr lang="en-US" sz="1400" dirty="0"/>
                    </a:p>
                  </a:txBody>
                  <a:tcPr/>
                </a:tc>
              </a:tr>
              <a:tr h="4644607">
                <a:tc>
                  <a:txBody>
                    <a:bodyPr/>
                    <a:lstStyle/>
                    <a:p>
                      <a:r>
                        <a:rPr kumimoji="0" lang="en-US" sz="1200" kern="1200" dirty="0" smtClean="0">
                          <a:solidFill>
                            <a:schemeClr val="dk1"/>
                          </a:solidFill>
                          <a:effectLst/>
                          <a:latin typeface="+mn-lt"/>
                          <a:ea typeface="+mn-ea"/>
                          <a:cs typeface="+mn-cs"/>
                        </a:rPr>
                        <a:t>The </a:t>
                      </a:r>
                      <a:r>
                        <a:rPr kumimoji="0" lang="en-US" sz="1200" b="1" kern="1200" dirty="0" smtClean="0">
                          <a:solidFill>
                            <a:schemeClr val="dk1"/>
                          </a:solidFill>
                          <a:effectLst/>
                          <a:latin typeface="+mn-lt"/>
                          <a:ea typeface="+mn-ea"/>
                          <a:cs typeface="+mn-cs"/>
                        </a:rPr>
                        <a:t>mission statement </a:t>
                      </a:r>
                      <a:r>
                        <a:rPr kumimoji="0" lang="en-US" sz="1200" kern="1200" dirty="0" smtClean="0">
                          <a:solidFill>
                            <a:schemeClr val="dk1"/>
                          </a:solidFill>
                          <a:effectLst/>
                          <a:latin typeface="+mn-lt"/>
                          <a:ea typeface="+mn-ea"/>
                          <a:cs typeface="+mn-cs"/>
                        </a:rPr>
                        <a:t>identifies:</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a:t>
                      </a:r>
                      <a:r>
                        <a:rPr kumimoji="0" lang="en-US" sz="1200" u="none" kern="1200" baseline="0" dirty="0" smtClean="0">
                          <a:solidFill>
                            <a:schemeClr val="dk1"/>
                          </a:solidFill>
                          <a:effectLst/>
                          <a:latin typeface="+mn-lt"/>
                          <a:ea typeface="+mn-ea"/>
                          <a:cs typeface="+mn-cs"/>
                        </a:rPr>
                        <a:t> </a:t>
                      </a:r>
                      <a:r>
                        <a:rPr kumimoji="0" lang="en-US" sz="1200" kern="1200" dirty="0" smtClean="0">
                          <a:solidFill>
                            <a:schemeClr val="dk1"/>
                          </a:solidFill>
                          <a:effectLst/>
                          <a:latin typeface="+mn-lt"/>
                          <a:ea typeface="+mn-ea"/>
                          <a:cs typeface="+mn-cs"/>
                        </a:rPr>
                        <a:t>The program’s (not the department’s) </a:t>
                      </a:r>
                      <a:r>
                        <a:rPr kumimoji="0" lang="en-US" sz="1200" b="1" kern="1200" dirty="0" smtClean="0">
                          <a:solidFill>
                            <a:schemeClr val="dk1"/>
                          </a:solidFill>
                          <a:effectLst/>
                          <a:latin typeface="+mn-lt"/>
                          <a:ea typeface="+mn-ea"/>
                          <a:cs typeface="+mn-cs"/>
                        </a:rPr>
                        <a:t>purpose</a:t>
                      </a:r>
                      <a:r>
                        <a:rPr kumimoji="0" lang="en-US" sz="1200" kern="1200" dirty="0" smtClean="0">
                          <a:solidFill>
                            <a:schemeClr val="dk1"/>
                          </a:solidFill>
                          <a:effectLst/>
                          <a:latin typeface="+mn-lt"/>
                          <a:ea typeface="+mn-ea"/>
                          <a:cs typeface="+mn-cs"/>
                        </a:rPr>
                        <a:t> (i.e., why the program exists and what the program does that distinguishes</a:t>
                      </a:r>
                      <a:r>
                        <a:rPr kumimoji="0" lang="en-US" sz="1200" kern="1200" baseline="0" dirty="0" smtClean="0">
                          <a:solidFill>
                            <a:schemeClr val="dk1"/>
                          </a:solidFill>
                          <a:effectLst/>
                          <a:latin typeface="+mn-lt"/>
                          <a:ea typeface="+mn-ea"/>
                          <a:cs typeface="+mn-cs"/>
                        </a:rPr>
                        <a:t> </a:t>
                      </a:r>
                      <a:r>
                        <a:rPr kumimoji="0" lang="en-US" sz="1200" kern="1200" dirty="0" smtClean="0">
                          <a:solidFill>
                            <a:schemeClr val="dk1"/>
                          </a:solidFill>
                          <a:effectLst/>
                          <a:latin typeface="+mn-lt"/>
                          <a:ea typeface="+mn-ea"/>
                          <a:cs typeface="+mn-cs"/>
                        </a:rPr>
                        <a:t>it from other units or programs).</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a:t>
                      </a:r>
                      <a:r>
                        <a:rPr kumimoji="0" lang="en-US" sz="1200" u="none" kern="1200" dirty="0" smtClean="0">
                          <a:solidFill>
                            <a:schemeClr val="dk1"/>
                          </a:solidFill>
                          <a:effectLst/>
                          <a:latin typeface="+mn-lt"/>
                          <a:ea typeface="+mn-ea"/>
                          <a:cs typeface="+mn-cs"/>
                        </a:rPr>
                        <a:t> </a:t>
                      </a:r>
                      <a:r>
                        <a:rPr kumimoji="0" lang="en-US" sz="1200" kern="1200" dirty="0" smtClean="0">
                          <a:solidFill>
                            <a:schemeClr val="dk1"/>
                          </a:solidFill>
                          <a:effectLst/>
                          <a:latin typeface="+mn-lt"/>
                          <a:ea typeface="+mn-ea"/>
                          <a:cs typeface="+mn-cs"/>
                        </a:rPr>
                        <a:t>The program’s key </a:t>
                      </a:r>
                      <a:r>
                        <a:rPr kumimoji="0" lang="en-US" sz="1200" b="1" kern="1200" dirty="0" smtClean="0">
                          <a:solidFill>
                            <a:schemeClr val="dk1"/>
                          </a:solidFill>
                          <a:effectLst/>
                          <a:latin typeface="+mn-lt"/>
                          <a:ea typeface="+mn-ea"/>
                          <a:cs typeface="+mn-cs"/>
                        </a:rPr>
                        <a:t>offerings</a:t>
                      </a:r>
                      <a:r>
                        <a:rPr kumimoji="0" lang="en-US" sz="1200" kern="1200" dirty="0" smtClean="0">
                          <a:solidFill>
                            <a:schemeClr val="dk1"/>
                          </a:solidFill>
                          <a:effectLst/>
                          <a:latin typeface="+mn-lt"/>
                          <a:ea typeface="+mn-ea"/>
                          <a:cs typeface="+mn-cs"/>
                        </a:rPr>
                        <a:t> (opportunities, experiences, areas of study that help program participants meet program goals).</a:t>
                      </a:r>
                    </a:p>
                    <a:p>
                      <a:endParaRPr lang="en-US" sz="1200" dirty="0" smtClean="0"/>
                    </a:p>
                    <a:p>
                      <a:r>
                        <a:rPr kumimoji="0" lang="en-US" sz="1200" kern="1200" dirty="0" smtClean="0">
                          <a:solidFill>
                            <a:schemeClr val="dk1"/>
                          </a:solidFill>
                          <a:effectLst/>
                          <a:latin typeface="+mn-lt"/>
                          <a:ea typeface="+mn-ea"/>
                          <a:cs typeface="+mn-cs"/>
                        </a:rPr>
                        <a:t>☐ The </a:t>
                      </a:r>
                      <a:r>
                        <a:rPr kumimoji="0" lang="en-US" sz="1200" b="1" kern="1200" dirty="0" smtClean="0">
                          <a:solidFill>
                            <a:schemeClr val="dk1"/>
                          </a:solidFill>
                          <a:effectLst/>
                          <a:latin typeface="+mn-lt"/>
                          <a:ea typeface="+mn-ea"/>
                          <a:cs typeface="+mn-cs"/>
                        </a:rPr>
                        <a:t>target audience or stakeholders</a:t>
                      </a:r>
                      <a:r>
                        <a:rPr kumimoji="0" lang="en-US" sz="1200" kern="1200" dirty="0" smtClean="0">
                          <a:solidFill>
                            <a:schemeClr val="dk1"/>
                          </a:solidFill>
                          <a:effectLst/>
                          <a:latin typeface="+mn-lt"/>
                          <a:ea typeface="+mn-ea"/>
                          <a:cs typeface="+mn-cs"/>
                        </a:rPr>
                        <a:t> (types of individuals or groups that would benefit from the program).</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 The wording of the statement is </a:t>
                      </a:r>
                      <a:r>
                        <a:rPr kumimoji="0" lang="en-US" sz="1200" b="1" kern="1200" dirty="0" smtClean="0">
                          <a:solidFill>
                            <a:schemeClr val="dk1"/>
                          </a:solidFill>
                          <a:effectLst/>
                          <a:latin typeface="+mn-lt"/>
                          <a:ea typeface="+mn-ea"/>
                          <a:cs typeface="+mn-cs"/>
                        </a:rPr>
                        <a:t>focused on students</a:t>
                      </a:r>
                      <a:r>
                        <a:rPr kumimoji="0" lang="en-US" sz="1200" kern="1200" dirty="0" smtClean="0">
                          <a:solidFill>
                            <a:schemeClr val="dk1"/>
                          </a:solidFill>
                          <a:effectLst/>
                          <a:latin typeface="+mn-lt"/>
                          <a:ea typeface="+mn-ea"/>
                          <a:cs typeface="+mn-cs"/>
                        </a:rPr>
                        <a:t> as the primary stakeholders and is clear to a </a:t>
                      </a:r>
                      <a:r>
                        <a:rPr kumimoji="0" lang="en-US" sz="1200" b="1" kern="1200" dirty="0" smtClean="0">
                          <a:solidFill>
                            <a:schemeClr val="dk1"/>
                          </a:solidFill>
                          <a:effectLst/>
                          <a:latin typeface="+mn-lt"/>
                          <a:ea typeface="+mn-ea"/>
                          <a:cs typeface="+mn-cs"/>
                        </a:rPr>
                        <a:t>general audience</a:t>
                      </a:r>
                      <a:r>
                        <a:rPr kumimoji="0" lang="en-US" sz="1200" kern="1200" dirty="0" smtClean="0">
                          <a:solidFill>
                            <a:schemeClr val="dk1"/>
                          </a:solidFill>
                          <a:effectLst/>
                          <a:latin typeface="+mn-lt"/>
                          <a:ea typeface="+mn-ea"/>
                          <a:cs typeface="+mn-cs"/>
                        </a:rPr>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2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dirty="0" smtClean="0">
                          <a:solidFill>
                            <a:schemeClr val="dk1"/>
                          </a:solidFill>
                          <a:effectLst/>
                          <a:latin typeface="+mn-lt"/>
                          <a:ea typeface="+mn-ea"/>
                          <a:cs typeface="+mn-cs"/>
                        </a:rPr>
                        <a:t>☐</a:t>
                      </a:r>
                      <a:r>
                        <a:rPr kumimoji="0" lang="en-US" sz="1200" u="sng" kern="1200" dirty="0" smtClean="0">
                          <a:solidFill>
                            <a:schemeClr val="dk1"/>
                          </a:solidFill>
                          <a:effectLst/>
                          <a:latin typeface="+mn-lt"/>
                          <a:ea typeface="+mn-ea"/>
                          <a:cs typeface="+mn-cs"/>
                        </a:rPr>
                        <a:t> All</a:t>
                      </a:r>
                      <a:r>
                        <a:rPr kumimoji="0" lang="en-US" sz="1200" kern="1200" dirty="0" smtClean="0">
                          <a:solidFill>
                            <a:schemeClr val="dk1"/>
                          </a:solidFill>
                          <a:effectLst/>
                          <a:latin typeface="+mn-lt"/>
                          <a:ea typeface="+mn-ea"/>
                          <a:cs typeface="+mn-cs"/>
                        </a:rPr>
                        <a:t> points are included and are </a:t>
                      </a:r>
                      <a:r>
                        <a:rPr kumimoji="0" lang="en-US" sz="1200" u="sng" kern="1200" dirty="0" smtClean="0">
                          <a:solidFill>
                            <a:schemeClr val="dk1"/>
                          </a:solidFill>
                          <a:effectLst/>
                          <a:latin typeface="+mn-lt"/>
                          <a:ea typeface="+mn-ea"/>
                          <a:cs typeface="+mn-cs"/>
                        </a:rPr>
                        <a:t>well developed</a:t>
                      </a:r>
                      <a:r>
                        <a:rPr kumimoji="0" lang="en-US" sz="1200" kern="1200" dirty="0" smtClean="0">
                          <a:solidFill>
                            <a:schemeClr val="dk1"/>
                          </a:solidFill>
                          <a:effectLst/>
                          <a:latin typeface="+mn-lt"/>
                          <a:ea typeface="+mn-ea"/>
                          <a:cs typeface="+mn-cs"/>
                        </a:rPr>
                        <a:t>. </a:t>
                      </a:r>
                    </a:p>
                    <a:p>
                      <a:endParaRPr lang="en-US" sz="1200" dirty="0"/>
                    </a:p>
                  </a:txBody>
                  <a:tcPr/>
                </a:tc>
                <a:tc>
                  <a:txBody>
                    <a:bodyPr/>
                    <a:lstStyle/>
                    <a:p>
                      <a:endParaRPr kumimoji="0" lang="en-US" sz="1200" kern="1200" dirty="0" smtClean="0">
                        <a:solidFill>
                          <a:schemeClr val="dk1"/>
                        </a:solidFill>
                        <a:effectLst/>
                        <a:latin typeface="+mn-lt"/>
                        <a:ea typeface="+mn-ea"/>
                        <a:cs typeface="+mn-cs"/>
                      </a:endParaRPr>
                    </a:p>
                    <a:p>
                      <a:r>
                        <a:rPr kumimoji="0" lang="en-US" sz="1200" kern="1200" dirty="0" smtClean="0">
                          <a:solidFill>
                            <a:schemeClr val="dk1"/>
                          </a:solidFill>
                          <a:effectLst/>
                          <a:latin typeface="+mn-lt"/>
                          <a:ea typeface="+mn-ea"/>
                          <a:cs typeface="+mn-cs"/>
                        </a:rPr>
                        <a:t>☐</a:t>
                      </a:r>
                      <a:r>
                        <a:rPr kumimoji="0" lang="en-US" sz="1200" u="none" kern="1200" dirty="0" smtClean="0">
                          <a:solidFill>
                            <a:schemeClr val="dk1"/>
                          </a:solidFill>
                          <a:effectLst/>
                          <a:latin typeface="+mn-lt"/>
                          <a:ea typeface="+mn-ea"/>
                          <a:cs typeface="+mn-cs"/>
                        </a:rPr>
                        <a:t> </a:t>
                      </a:r>
                      <a:r>
                        <a:rPr kumimoji="0" lang="en-US" sz="1200" u="sng" kern="1200" dirty="0" smtClean="0">
                          <a:solidFill>
                            <a:schemeClr val="dk1"/>
                          </a:solidFill>
                          <a:effectLst/>
                          <a:latin typeface="+mn-lt"/>
                          <a:ea typeface="+mn-ea"/>
                          <a:cs typeface="+mn-cs"/>
                        </a:rPr>
                        <a:t>All</a:t>
                      </a:r>
                      <a:r>
                        <a:rPr kumimoji="0" lang="en-US" sz="1200" kern="1200" dirty="0" smtClean="0">
                          <a:solidFill>
                            <a:schemeClr val="dk1"/>
                          </a:solidFill>
                          <a:effectLst/>
                          <a:latin typeface="+mn-lt"/>
                          <a:ea typeface="+mn-ea"/>
                          <a:cs typeface="+mn-cs"/>
                        </a:rPr>
                        <a:t> points are included, but </a:t>
                      </a:r>
                      <a:r>
                        <a:rPr kumimoji="0" lang="en-US" sz="1200" u="sng" kern="1200" dirty="0" smtClean="0">
                          <a:solidFill>
                            <a:schemeClr val="dk1"/>
                          </a:solidFill>
                          <a:effectLst/>
                          <a:latin typeface="+mn-lt"/>
                          <a:ea typeface="+mn-ea"/>
                          <a:cs typeface="+mn-cs"/>
                        </a:rPr>
                        <a:t>some need development</a:t>
                      </a:r>
                      <a:r>
                        <a:rPr kumimoji="0" lang="en-US" sz="1200" kern="1200" dirty="0" smtClean="0">
                          <a:solidFill>
                            <a:schemeClr val="dk1"/>
                          </a:solidFill>
                          <a:effectLst/>
                          <a:latin typeface="+mn-lt"/>
                          <a:ea typeface="+mn-ea"/>
                          <a:cs typeface="+mn-cs"/>
                        </a:rPr>
                        <a:t>. The statement </a:t>
                      </a:r>
                      <a:r>
                        <a:rPr kumimoji="0" lang="en-US" sz="1200" u="sng" kern="1200" dirty="0" smtClean="0">
                          <a:solidFill>
                            <a:schemeClr val="dk1"/>
                          </a:solidFill>
                          <a:effectLst/>
                          <a:latin typeface="+mn-lt"/>
                          <a:ea typeface="+mn-ea"/>
                          <a:cs typeface="+mn-cs"/>
                        </a:rPr>
                        <a:t>might not be focused on students</a:t>
                      </a:r>
                      <a:r>
                        <a:rPr kumimoji="0" lang="en-US" sz="1200" kern="1200" dirty="0" smtClean="0">
                          <a:solidFill>
                            <a:schemeClr val="dk1"/>
                          </a:solidFill>
                          <a:effectLst/>
                          <a:latin typeface="+mn-lt"/>
                          <a:ea typeface="+mn-ea"/>
                          <a:cs typeface="+mn-cs"/>
                        </a:rPr>
                        <a:t> as the primary stakeholders.</a:t>
                      </a:r>
                      <a:endParaRPr lang="en-US" sz="1200" dirty="0"/>
                    </a:p>
                  </a:txBody>
                  <a:tcPr/>
                </a:tc>
                <a:tc>
                  <a:txBody>
                    <a:bodyPr/>
                    <a:lstStyle/>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a:t>
                      </a:r>
                      <a:r>
                        <a:rPr kumimoji="0" lang="en-US" sz="1200" u="none" kern="1200" dirty="0" smtClean="0">
                          <a:solidFill>
                            <a:schemeClr val="dk1"/>
                          </a:solidFill>
                          <a:effectLst/>
                          <a:latin typeface="+mn-lt"/>
                          <a:ea typeface="+mn-ea"/>
                          <a:cs typeface="+mn-cs"/>
                        </a:rPr>
                        <a:t> </a:t>
                      </a:r>
                      <a:r>
                        <a:rPr kumimoji="0" lang="en-US" sz="1200" u="sng" kern="1200" dirty="0" smtClean="0">
                          <a:solidFill>
                            <a:schemeClr val="dk1"/>
                          </a:solidFill>
                          <a:effectLst/>
                          <a:latin typeface="+mn-lt"/>
                          <a:ea typeface="+mn-ea"/>
                          <a:cs typeface="+mn-cs"/>
                        </a:rPr>
                        <a:t>Few or none</a:t>
                      </a:r>
                      <a:r>
                        <a:rPr kumimoji="0" lang="en-US" sz="1200" kern="1200" dirty="0" smtClean="0">
                          <a:solidFill>
                            <a:schemeClr val="dk1"/>
                          </a:solidFill>
                          <a:effectLst/>
                          <a:latin typeface="+mn-lt"/>
                          <a:ea typeface="+mn-ea"/>
                          <a:cs typeface="+mn-cs"/>
                        </a:rPr>
                        <a:t> of the points are included.</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or</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 The statement is </a:t>
                      </a:r>
                      <a:r>
                        <a:rPr kumimoji="0" lang="en-US" sz="1200" u="sng" kern="1200" dirty="0" smtClean="0">
                          <a:solidFill>
                            <a:schemeClr val="dk1"/>
                          </a:solidFill>
                          <a:effectLst/>
                          <a:latin typeface="+mn-lt"/>
                          <a:ea typeface="+mn-ea"/>
                          <a:cs typeface="+mn-cs"/>
                        </a:rPr>
                        <a:t>too general</a:t>
                      </a:r>
                      <a:r>
                        <a:rPr kumimoji="0" lang="en-US" sz="1200" kern="1200" dirty="0" smtClean="0">
                          <a:solidFill>
                            <a:schemeClr val="dk1"/>
                          </a:solidFill>
                          <a:effectLst/>
                          <a:latin typeface="+mn-lt"/>
                          <a:ea typeface="+mn-ea"/>
                          <a:cs typeface="+mn-cs"/>
                        </a:rPr>
                        <a:t> to distinguish it from other programs or is focused on the </a:t>
                      </a:r>
                      <a:r>
                        <a:rPr kumimoji="0" lang="en-US" sz="1200" u="sng" kern="1200" dirty="0" smtClean="0">
                          <a:solidFill>
                            <a:schemeClr val="dk1"/>
                          </a:solidFill>
                          <a:effectLst/>
                          <a:latin typeface="+mn-lt"/>
                          <a:ea typeface="+mn-ea"/>
                          <a:cs typeface="+mn-cs"/>
                        </a:rPr>
                        <a:t>department</a:t>
                      </a:r>
                      <a:r>
                        <a:rPr kumimoji="0" lang="en-US" sz="1200" kern="1200" dirty="0" smtClean="0">
                          <a:solidFill>
                            <a:schemeClr val="dk1"/>
                          </a:solidFill>
                          <a:effectLst/>
                          <a:latin typeface="+mn-lt"/>
                          <a:ea typeface="+mn-ea"/>
                          <a:cs typeface="+mn-cs"/>
                        </a:rPr>
                        <a:t> rather than the program.</a:t>
                      </a:r>
                    </a:p>
                    <a:p>
                      <a:endParaRPr lang="en-US" sz="1200" dirty="0" smtClean="0"/>
                    </a:p>
                    <a:p>
                      <a:r>
                        <a:rPr kumimoji="0" lang="en-US" sz="1200" kern="1200" dirty="0" smtClean="0">
                          <a:solidFill>
                            <a:schemeClr val="dk1"/>
                          </a:solidFill>
                          <a:effectLst/>
                          <a:latin typeface="+mn-lt"/>
                          <a:ea typeface="+mn-ea"/>
                          <a:cs typeface="+mn-cs"/>
                        </a:rPr>
                        <a:t>or </a:t>
                      </a:r>
                    </a:p>
                    <a:p>
                      <a:r>
                        <a:rPr kumimoji="0" lang="en-US" sz="1200" kern="1200" dirty="0" smtClean="0">
                          <a:solidFill>
                            <a:schemeClr val="dk1"/>
                          </a:solidFill>
                          <a:effectLst/>
                          <a:latin typeface="+mn-lt"/>
                          <a:ea typeface="+mn-ea"/>
                          <a:cs typeface="+mn-cs"/>
                        </a:rPr>
                        <a:t> </a:t>
                      </a:r>
                    </a:p>
                    <a:p>
                      <a:r>
                        <a:rPr kumimoji="0" lang="en-US" sz="1200" kern="1200" dirty="0" smtClean="0">
                          <a:solidFill>
                            <a:schemeClr val="dk1"/>
                          </a:solidFill>
                          <a:effectLst/>
                          <a:latin typeface="+mn-lt"/>
                          <a:ea typeface="+mn-ea"/>
                          <a:cs typeface="+mn-cs"/>
                        </a:rPr>
                        <a:t>☐ Most or all points are included, but are </a:t>
                      </a:r>
                      <a:r>
                        <a:rPr kumimoji="0" lang="en-US" sz="1200" u="sng" kern="1200" dirty="0" smtClean="0">
                          <a:solidFill>
                            <a:schemeClr val="dk1"/>
                          </a:solidFill>
                          <a:effectLst/>
                          <a:latin typeface="+mn-lt"/>
                          <a:ea typeface="+mn-ea"/>
                          <a:cs typeface="+mn-cs"/>
                        </a:rPr>
                        <a:t>vague</a:t>
                      </a:r>
                      <a:r>
                        <a:rPr kumimoji="0" lang="en-US" sz="1200" kern="1200" dirty="0" smtClean="0">
                          <a:solidFill>
                            <a:schemeClr val="dk1"/>
                          </a:solidFill>
                          <a:effectLst/>
                          <a:latin typeface="+mn-lt"/>
                          <a:ea typeface="+mn-ea"/>
                          <a:cs typeface="+mn-cs"/>
                        </a:rPr>
                        <a:t>, </a:t>
                      </a:r>
                      <a:r>
                        <a:rPr kumimoji="0" lang="en-US" sz="1200" u="sng" kern="1200" dirty="0" smtClean="0">
                          <a:solidFill>
                            <a:schemeClr val="dk1"/>
                          </a:solidFill>
                          <a:effectLst/>
                          <a:latin typeface="+mn-lt"/>
                          <a:ea typeface="+mn-ea"/>
                          <a:cs typeface="+mn-cs"/>
                        </a:rPr>
                        <a:t>unclear</a:t>
                      </a:r>
                      <a:r>
                        <a:rPr kumimoji="0" lang="en-US" sz="1200" kern="1200" dirty="0" smtClean="0">
                          <a:solidFill>
                            <a:schemeClr val="dk1"/>
                          </a:solidFill>
                          <a:effectLst/>
                          <a:latin typeface="+mn-lt"/>
                          <a:ea typeface="+mn-ea"/>
                          <a:cs typeface="+mn-cs"/>
                        </a:rPr>
                        <a:t>, or </a:t>
                      </a:r>
                      <a:r>
                        <a:rPr kumimoji="0" lang="en-US" sz="1200" u="sng" kern="1200" dirty="0" smtClean="0">
                          <a:solidFill>
                            <a:schemeClr val="dk1"/>
                          </a:solidFill>
                          <a:effectLst/>
                          <a:latin typeface="+mn-lt"/>
                          <a:ea typeface="+mn-ea"/>
                          <a:cs typeface="+mn-cs"/>
                        </a:rPr>
                        <a:t>lack coherence</a:t>
                      </a:r>
                      <a:r>
                        <a:rPr kumimoji="0" lang="en-US" sz="1200" kern="1200" dirty="0" smtClean="0">
                          <a:solidFill>
                            <a:schemeClr val="dk1"/>
                          </a:solidFill>
                          <a:effectLst/>
                          <a:latin typeface="+mn-lt"/>
                          <a:ea typeface="+mn-ea"/>
                          <a:cs typeface="+mn-cs"/>
                        </a:rPr>
                        <a:t>.</a:t>
                      </a:r>
                      <a:endParaRPr kumimoji="0" lang="en-US" sz="1200" kern="1200" dirty="0">
                        <a:solidFill>
                          <a:schemeClr val="dk1"/>
                        </a:solidFill>
                        <a:effectLst/>
                        <a:latin typeface="+mn-lt"/>
                        <a:ea typeface="+mn-ea"/>
                        <a:cs typeface="+mn-cs"/>
                      </a:endParaRPr>
                    </a:p>
                  </a:txBody>
                  <a:tcPr/>
                </a:tc>
                <a:tc>
                  <a:txBody>
                    <a:bodyPr/>
                    <a:lstStyle/>
                    <a:p>
                      <a:endParaRPr lang="en-US" sz="1400" dirty="0" smtClean="0"/>
                    </a:p>
                    <a:p>
                      <a:r>
                        <a:rPr lang="en-US" sz="1400" dirty="0" smtClean="0"/>
                        <a:t>.</a:t>
                      </a:r>
                      <a:endParaRPr lang="en-US" sz="1400" dirty="0"/>
                    </a:p>
                  </a:txBody>
                  <a:tcPr/>
                </a:tc>
              </a:tr>
            </a:tbl>
          </a:graphicData>
        </a:graphic>
      </p:graphicFrame>
      <p:sp>
        <p:nvSpPr>
          <p:cNvPr id="17" name="Oval 16"/>
          <p:cNvSpPr/>
          <p:nvPr/>
        </p:nvSpPr>
        <p:spPr>
          <a:xfrm>
            <a:off x="76200" y="1524000"/>
            <a:ext cx="2743200" cy="5334000"/>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133600" y="1355387"/>
            <a:ext cx="5943600" cy="5197813"/>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1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7"/>
                                        </p:tgtEl>
                                        <p:attrNameLst>
                                          <p:attrName>ppt_x</p:attrName>
                                        </p:attrNameLst>
                                      </p:cBhvr>
                                      <p:tavLst>
                                        <p:tav tm="0">
                                          <p:val>
                                            <p:strVal val="ppt_x"/>
                                          </p:val>
                                        </p:tav>
                                        <p:tav tm="100000">
                                          <p:val>
                                            <p:strVal val="ppt_x"/>
                                          </p:val>
                                        </p:tav>
                                      </p:tavLst>
                                    </p:anim>
                                    <p:anim calcmode="lin" valueType="num">
                                      <p:cBhvr additive="base">
                                        <p:cTn id="13" dur="500"/>
                                        <p:tgtEl>
                                          <p:spTgt spid="17"/>
                                        </p:tgtEl>
                                        <p:attrNameLst>
                                          <p:attrName>ppt_y</p:attrName>
                                        </p:attrNameLst>
                                      </p:cBhvr>
                                      <p:tavLst>
                                        <p:tav tm="0">
                                          <p:val>
                                            <p:strVal val="ppt_y"/>
                                          </p:val>
                                        </p:tav>
                                        <p:tav tm="100000">
                                          <p:val>
                                            <p:strVal val="1+ppt_h/2"/>
                                          </p:val>
                                        </p:tav>
                                      </p:tavLst>
                                    </p:anim>
                                    <p:set>
                                      <p:cBhvr>
                                        <p:cTn id="14" dur="1" fill="hold">
                                          <p:stCondLst>
                                            <p:cond delay="499"/>
                                          </p:stCondLst>
                                        </p:cTn>
                                        <p:tgtEl>
                                          <p:spTgt spid="1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18"/>
                                        </p:tgtEl>
                                        <p:attrNameLst>
                                          <p:attrName>ppt_x</p:attrName>
                                        </p:attrNameLst>
                                      </p:cBhvr>
                                      <p:tavLst>
                                        <p:tav tm="0">
                                          <p:val>
                                            <p:strVal val="ppt_x"/>
                                          </p:val>
                                        </p:tav>
                                        <p:tav tm="100000">
                                          <p:val>
                                            <p:strVal val="ppt_x"/>
                                          </p:val>
                                        </p:tav>
                                      </p:tavLst>
                                    </p:anim>
                                    <p:anim calcmode="lin" valueType="num">
                                      <p:cBhvr additive="base">
                                        <p:cTn id="25" dur="500"/>
                                        <p:tgtEl>
                                          <p:spTgt spid="18"/>
                                        </p:tgtEl>
                                        <p:attrNameLst>
                                          <p:attrName>ppt_y</p:attrName>
                                        </p:attrNameLst>
                                      </p:cBhvr>
                                      <p:tavLst>
                                        <p:tav tm="0">
                                          <p:val>
                                            <p:strVal val="ppt_y"/>
                                          </p:val>
                                        </p:tav>
                                        <p:tav tm="100000">
                                          <p:val>
                                            <p:strVal val="1+ppt_h/2"/>
                                          </p:val>
                                        </p:tav>
                                      </p:tavLst>
                                    </p:anim>
                                    <p:set>
                                      <p:cBhvr>
                                        <p:cTn id="26"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8" grpId="0" animBg="1"/>
      <p:bldP spid="1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Mission Statement Review</a:t>
            </a:r>
            <a:endParaRPr lang="en-US" dirty="0"/>
          </a:p>
        </p:txBody>
      </p:sp>
      <p:sp>
        <p:nvSpPr>
          <p:cNvPr id="3" name="Content Placeholder 2"/>
          <p:cNvSpPr>
            <a:spLocks noGrp="1"/>
          </p:cNvSpPr>
          <p:nvPr>
            <p:ph sz="quarter" idx="1"/>
          </p:nvPr>
        </p:nvSpPr>
        <p:spPr>
          <a:xfrm>
            <a:off x="457200" y="1600200"/>
            <a:ext cx="8382000" cy="2209800"/>
          </a:xfrm>
        </p:spPr>
        <p:txBody>
          <a:bodyPr>
            <a:noAutofit/>
          </a:bodyPr>
          <a:lstStyle/>
          <a:p>
            <a:pPr marL="0" indent="0">
              <a:buNone/>
            </a:pPr>
            <a:r>
              <a:rPr lang="en-US" sz="2000" i="1" dirty="0"/>
              <a:t>The Master of Arts in Language Learning offers </a:t>
            </a:r>
            <a:r>
              <a:rPr lang="en-US" sz="2000" i="1" dirty="0">
                <a:solidFill>
                  <a:srgbClr val="0070C0"/>
                </a:solidFill>
              </a:rPr>
              <a:t>professional development </a:t>
            </a:r>
            <a:r>
              <a:rPr lang="en-US" sz="2000" i="1" dirty="0"/>
              <a:t>in the theory, research, and practice of foreign language learning and teaching, advanced study of the foreign language and its cultures, and exposure to a complementary cognate area </a:t>
            </a:r>
            <a:r>
              <a:rPr lang="en-US" sz="2000" i="1" dirty="0">
                <a:solidFill>
                  <a:srgbClr val="0070C0"/>
                </a:solidFill>
              </a:rPr>
              <a:t>to enhance teachers’ professional knowledge and skills</a:t>
            </a:r>
            <a:r>
              <a:rPr lang="en-US" sz="2000" i="1" dirty="0"/>
              <a:t>. The primary audience of the program is Metro Detroit foreign language teachers, many of whom are already certified foreign language teachers, who need and want continuing professional development.</a:t>
            </a:r>
            <a:endParaRPr lang="en-US" sz="2000" b="1" i="1" dirty="0"/>
          </a:p>
        </p:txBody>
      </p:sp>
      <p:sp>
        <p:nvSpPr>
          <p:cNvPr id="4" name="Content Placeholder 2"/>
          <p:cNvSpPr txBox="1">
            <a:spLocks/>
          </p:cNvSpPr>
          <p:nvPr/>
        </p:nvSpPr>
        <p:spPr>
          <a:xfrm>
            <a:off x="304800" y="4191000"/>
            <a:ext cx="8382000" cy="2209800"/>
          </a:xfrm>
          <a:prstGeom prst="rect">
            <a:avLst/>
          </a:prstGeom>
        </p:spPr>
        <p:txBody>
          <a:bodyPr vert="horz">
            <a:normAutofit fontScale="85000"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dirty="0"/>
              <a:t>The mission statement identifies</a:t>
            </a:r>
            <a:r>
              <a:rPr lang="en-US" dirty="0" smtClean="0"/>
              <a:t>:</a:t>
            </a:r>
            <a:endParaRPr lang="en-US" dirty="0"/>
          </a:p>
          <a:p>
            <a:r>
              <a:rPr lang="en-US" dirty="0"/>
              <a:t>☒</a:t>
            </a:r>
            <a:r>
              <a:rPr lang="en-US" dirty="0" smtClean="0"/>
              <a:t>The program’s (not the department’s) </a:t>
            </a:r>
            <a:r>
              <a:rPr lang="en-US" b="1" dirty="0" smtClean="0">
                <a:solidFill>
                  <a:srgbClr val="0070C0"/>
                </a:solidFill>
              </a:rPr>
              <a:t>purpose</a:t>
            </a:r>
            <a:endParaRPr lang="en-US" dirty="0" smtClean="0">
              <a:solidFill>
                <a:srgbClr val="0070C0"/>
              </a:solidFill>
            </a:endParaRPr>
          </a:p>
          <a:p>
            <a:r>
              <a:rPr lang="en-US" dirty="0"/>
              <a:t>☐</a:t>
            </a:r>
            <a:r>
              <a:rPr lang="en-US" dirty="0" smtClean="0"/>
              <a:t> </a:t>
            </a:r>
            <a:r>
              <a:rPr lang="en-US" dirty="0"/>
              <a:t>The program’s key </a:t>
            </a:r>
            <a:r>
              <a:rPr lang="en-US" b="1" dirty="0"/>
              <a:t>offerings</a:t>
            </a:r>
            <a:r>
              <a:rPr lang="en-US" dirty="0"/>
              <a:t>  </a:t>
            </a:r>
          </a:p>
          <a:p>
            <a:r>
              <a:rPr lang="en-US" dirty="0"/>
              <a:t>☐</a:t>
            </a:r>
            <a:r>
              <a:rPr lang="en-US" dirty="0" smtClean="0"/>
              <a:t> </a:t>
            </a:r>
            <a:r>
              <a:rPr lang="en-US" dirty="0"/>
              <a:t>The </a:t>
            </a:r>
            <a:r>
              <a:rPr lang="en-US" b="1" dirty="0"/>
              <a:t>target audience or stakeholders</a:t>
            </a:r>
            <a:r>
              <a:rPr lang="en-US" dirty="0"/>
              <a:t>  </a:t>
            </a:r>
          </a:p>
          <a:p>
            <a:r>
              <a:rPr lang="en-US" dirty="0"/>
              <a:t>☐</a:t>
            </a:r>
            <a:r>
              <a:rPr lang="en-US" dirty="0" smtClean="0"/>
              <a:t> </a:t>
            </a:r>
            <a:r>
              <a:rPr lang="en-US" dirty="0"/>
              <a:t>The wording of the statement is </a:t>
            </a:r>
            <a:r>
              <a:rPr lang="en-US" b="1" dirty="0"/>
              <a:t>focused on students</a:t>
            </a:r>
            <a:r>
              <a:rPr lang="en-US" dirty="0"/>
              <a:t> as the primary stakeholders and is clear to a </a:t>
            </a:r>
            <a:r>
              <a:rPr lang="en-US" b="1" dirty="0"/>
              <a:t>general audience</a:t>
            </a:r>
            <a:r>
              <a:rPr lang="en-US" dirty="0"/>
              <a:t>.</a:t>
            </a:r>
            <a:endParaRPr lang="en-US" b="1" dirty="0"/>
          </a:p>
        </p:txBody>
      </p:sp>
    </p:spTree>
    <p:extLst>
      <p:ext uri="{BB962C8B-B14F-4D97-AF65-F5344CB8AC3E}">
        <p14:creationId xmlns:p14="http://schemas.microsoft.com/office/powerpoint/2010/main" val="2565842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Mission Statement Review</a:t>
            </a:r>
            <a:endParaRPr lang="en-US" dirty="0"/>
          </a:p>
        </p:txBody>
      </p:sp>
      <p:sp>
        <p:nvSpPr>
          <p:cNvPr id="3" name="Content Placeholder 2"/>
          <p:cNvSpPr>
            <a:spLocks noGrp="1"/>
          </p:cNvSpPr>
          <p:nvPr>
            <p:ph sz="quarter" idx="1"/>
          </p:nvPr>
        </p:nvSpPr>
        <p:spPr>
          <a:xfrm>
            <a:off x="457200" y="1600200"/>
            <a:ext cx="8382000" cy="2209800"/>
          </a:xfrm>
        </p:spPr>
        <p:txBody>
          <a:bodyPr>
            <a:noAutofit/>
          </a:bodyPr>
          <a:lstStyle/>
          <a:p>
            <a:pPr marL="0" indent="0">
              <a:buNone/>
            </a:pPr>
            <a:r>
              <a:rPr lang="en-US" sz="2000" i="1" dirty="0"/>
              <a:t>The Master of Arts in Language Learning offers professional development in the </a:t>
            </a:r>
            <a:r>
              <a:rPr lang="en-US" sz="2000" i="1" dirty="0">
                <a:solidFill>
                  <a:srgbClr val="00B050"/>
                </a:solidFill>
              </a:rPr>
              <a:t>theory, research, and practice of foreign language learning and teaching, advanced study of the foreign language and its cultures, and exposure to a complementary cognate area </a:t>
            </a:r>
            <a:r>
              <a:rPr lang="en-US" sz="2000" i="1" dirty="0"/>
              <a:t>to enhance teachers’ professional knowledge and skills. The primary audience of the program is Metro Detroit foreign language teachers, many of whom are already certified foreign language teachers, who need and want continuing professional development.</a:t>
            </a:r>
            <a:endParaRPr lang="en-US" sz="2000" b="1" i="1" dirty="0"/>
          </a:p>
        </p:txBody>
      </p:sp>
      <p:sp>
        <p:nvSpPr>
          <p:cNvPr id="4" name="Content Placeholder 2"/>
          <p:cNvSpPr txBox="1">
            <a:spLocks/>
          </p:cNvSpPr>
          <p:nvPr/>
        </p:nvSpPr>
        <p:spPr>
          <a:xfrm>
            <a:off x="304800" y="4191000"/>
            <a:ext cx="8382000" cy="2209800"/>
          </a:xfrm>
          <a:prstGeom prst="rect">
            <a:avLst/>
          </a:prstGeom>
        </p:spPr>
        <p:txBody>
          <a:bodyPr vert="horz">
            <a:normAutofit fontScale="85000"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dirty="0"/>
              <a:t>The mission statement identifies</a:t>
            </a:r>
            <a:r>
              <a:rPr lang="en-US" dirty="0" smtClean="0"/>
              <a:t>:</a:t>
            </a:r>
            <a:endParaRPr lang="en-US" dirty="0"/>
          </a:p>
          <a:p>
            <a:r>
              <a:rPr lang="en-US" dirty="0"/>
              <a:t>☒</a:t>
            </a:r>
            <a:r>
              <a:rPr lang="en-US" dirty="0" smtClean="0"/>
              <a:t>The program’s (not the department’s) </a:t>
            </a:r>
            <a:r>
              <a:rPr lang="en-US" b="1" dirty="0" smtClean="0"/>
              <a:t>purpose</a:t>
            </a:r>
            <a:endParaRPr lang="en-US" dirty="0" smtClean="0"/>
          </a:p>
          <a:p>
            <a:r>
              <a:rPr lang="en-US" dirty="0"/>
              <a:t>☒</a:t>
            </a:r>
            <a:r>
              <a:rPr lang="en-US" dirty="0" smtClean="0"/>
              <a:t> </a:t>
            </a:r>
            <a:r>
              <a:rPr lang="en-US" dirty="0"/>
              <a:t>The program’s key </a:t>
            </a:r>
            <a:r>
              <a:rPr lang="en-US" b="1" dirty="0">
                <a:solidFill>
                  <a:srgbClr val="00B050"/>
                </a:solidFill>
              </a:rPr>
              <a:t>offerings</a:t>
            </a:r>
            <a:r>
              <a:rPr lang="en-US" dirty="0">
                <a:solidFill>
                  <a:srgbClr val="00B050"/>
                </a:solidFill>
              </a:rPr>
              <a:t> </a:t>
            </a:r>
            <a:r>
              <a:rPr lang="en-US" dirty="0"/>
              <a:t> </a:t>
            </a:r>
          </a:p>
          <a:p>
            <a:r>
              <a:rPr lang="en-US" dirty="0"/>
              <a:t>☐</a:t>
            </a:r>
            <a:r>
              <a:rPr lang="en-US" dirty="0" smtClean="0"/>
              <a:t> </a:t>
            </a:r>
            <a:r>
              <a:rPr lang="en-US" dirty="0"/>
              <a:t>The </a:t>
            </a:r>
            <a:r>
              <a:rPr lang="en-US" b="1" dirty="0"/>
              <a:t>target audience or stakeholders</a:t>
            </a:r>
            <a:r>
              <a:rPr lang="en-US" dirty="0"/>
              <a:t>  </a:t>
            </a:r>
          </a:p>
          <a:p>
            <a:r>
              <a:rPr lang="en-US" dirty="0"/>
              <a:t>☐</a:t>
            </a:r>
            <a:r>
              <a:rPr lang="en-US" dirty="0" smtClean="0"/>
              <a:t> </a:t>
            </a:r>
            <a:r>
              <a:rPr lang="en-US" dirty="0"/>
              <a:t>The wording of the statement is </a:t>
            </a:r>
            <a:r>
              <a:rPr lang="en-US" b="1" dirty="0"/>
              <a:t>focused on students</a:t>
            </a:r>
            <a:r>
              <a:rPr lang="en-US" dirty="0"/>
              <a:t> as the primary stakeholders and is clear to a </a:t>
            </a:r>
            <a:r>
              <a:rPr lang="en-US" b="1" dirty="0"/>
              <a:t>general audience</a:t>
            </a:r>
            <a:r>
              <a:rPr lang="en-US" dirty="0"/>
              <a:t>.</a:t>
            </a:r>
            <a:endParaRPr lang="en-US" b="1" dirty="0"/>
          </a:p>
        </p:txBody>
      </p:sp>
    </p:spTree>
    <p:extLst>
      <p:ext uri="{BB962C8B-B14F-4D97-AF65-F5344CB8AC3E}">
        <p14:creationId xmlns:p14="http://schemas.microsoft.com/office/powerpoint/2010/main" val="2600668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Mission Statement Review</a:t>
            </a:r>
            <a:endParaRPr lang="en-US" dirty="0"/>
          </a:p>
        </p:txBody>
      </p:sp>
      <p:sp>
        <p:nvSpPr>
          <p:cNvPr id="3" name="Content Placeholder 2"/>
          <p:cNvSpPr>
            <a:spLocks noGrp="1"/>
          </p:cNvSpPr>
          <p:nvPr>
            <p:ph sz="quarter" idx="1"/>
          </p:nvPr>
        </p:nvSpPr>
        <p:spPr>
          <a:xfrm>
            <a:off x="457200" y="1600200"/>
            <a:ext cx="8382000" cy="2514600"/>
          </a:xfrm>
        </p:spPr>
        <p:txBody>
          <a:bodyPr>
            <a:noAutofit/>
          </a:bodyPr>
          <a:lstStyle/>
          <a:p>
            <a:pPr marL="0" indent="0">
              <a:buNone/>
            </a:pPr>
            <a:r>
              <a:rPr lang="en-US" sz="2000" i="1" dirty="0"/>
              <a:t>The Master of Arts in Language Learning offers professional development in the theory, research, and practice of foreign language learning and teaching, advanced study of the foreign language and its cultures, and exposure to a complementary cognate area to enhance teachers’ professional knowledge and skills. The primary audience of the program is </a:t>
            </a:r>
            <a:r>
              <a:rPr lang="en-US" sz="2000" i="1" dirty="0">
                <a:solidFill>
                  <a:srgbClr val="C00000"/>
                </a:solidFill>
              </a:rPr>
              <a:t>Metro Detroit foreign language teachers</a:t>
            </a:r>
            <a:r>
              <a:rPr lang="en-US" sz="2000" i="1" dirty="0"/>
              <a:t>, many of whom are already certified foreign language teachers, who need and want continuing professional development.</a:t>
            </a:r>
            <a:endParaRPr lang="en-US" sz="2000" b="1" i="1" dirty="0"/>
          </a:p>
        </p:txBody>
      </p:sp>
      <p:sp>
        <p:nvSpPr>
          <p:cNvPr id="4" name="Content Placeholder 2"/>
          <p:cNvSpPr txBox="1">
            <a:spLocks/>
          </p:cNvSpPr>
          <p:nvPr/>
        </p:nvSpPr>
        <p:spPr>
          <a:xfrm>
            <a:off x="304800" y="4191000"/>
            <a:ext cx="8382000" cy="2209800"/>
          </a:xfrm>
          <a:prstGeom prst="rect">
            <a:avLst/>
          </a:prstGeom>
        </p:spPr>
        <p:txBody>
          <a:bodyPr vert="horz">
            <a:normAutofit fontScale="85000"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dirty="0"/>
              <a:t>The mission statement identifies</a:t>
            </a:r>
            <a:r>
              <a:rPr lang="en-US" dirty="0" smtClean="0"/>
              <a:t>:</a:t>
            </a:r>
            <a:endParaRPr lang="en-US" dirty="0"/>
          </a:p>
          <a:p>
            <a:r>
              <a:rPr lang="en-US" dirty="0"/>
              <a:t>☒</a:t>
            </a:r>
            <a:r>
              <a:rPr lang="en-US" dirty="0" smtClean="0"/>
              <a:t>The program’s (not the department’s) </a:t>
            </a:r>
            <a:r>
              <a:rPr lang="en-US" b="1" dirty="0" smtClean="0"/>
              <a:t>purpose</a:t>
            </a:r>
            <a:endParaRPr lang="en-US" dirty="0" smtClean="0"/>
          </a:p>
          <a:p>
            <a:r>
              <a:rPr lang="en-US" dirty="0"/>
              <a:t>☒</a:t>
            </a:r>
            <a:r>
              <a:rPr lang="en-US" dirty="0" smtClean="0"/>
              <a:t> </a:t>
            </a:r>
            <a:r>
              <a:rPr lang="en-US" dirty="0"/>
              <a:t>The program’s key </a:t>
            </a:r>
            <a:r>
              <a:rPr lang="en-US" b="1" dirty="0"/>
              <a:t>offerings</a:t>
            </a:r>
            <a:r>
              <a:rPr lang="en-US" dirty="0"/>
              <a:t>  </a:t>
            </a:r>
          </a:p>
          <a:p>
            <a:r>
              <a:rPr lang="en-US" dirty="0"/>
              <a:t>☒</a:t>
            </a:r>
            <a:r>
              <a:rPr lang="en-US" dirty="0" smtClean="0"/>
              <a:t> </a:t>
            </a:r>
            <a:r>
              <a:rPr lang="en-US" dirty="0"/>
              <a:t>The </a:t>
            </a:r>
            <a:r>
              <a:rPr lang="en-US" b="1" dirty="0">
                <a:solidFill>
                  <a:srgbClr val="C00000"/>
                </a:solidFill>
              </a:rPr>
              <a:t>target audience </a:t>
            </a:r>
            <a:r>
              <a:rPr lang="en-US" b="1" dirty="0"/>
              <a:t>or </a:t>
            </a:r>
            <a:r>
              <a:rPr lang="en-US" b="1" dirty="0">
                <a:solidFill>
                  <a:srgbClr val="C00000"/>
                </a:solidFill>
              </a:rPr>
              <a:t>stakeholders</a:t>
            </a:r>
            <a:r>
              <a:rPr lang="en-US" dirty="0"/>
              <a:t>  </a:t>
            </a:r>
          </a:p>
          <a:p>
            <a:r>
              <a:rPr lang="en-US" dirty="0"/>
              <a:t>☐</a:t>
            </a:r>
            <a:r>
              <a:rPr lang="en-US" dirty="0" smtClean="0"/>
              <a:t> </a:t>
            </a:r>
            <a:r>
              <a:rPr lang="en-US" dirty="0"/>
              <a:t>The wording of the statement is </a:t>
            </a:r>
            <a:r>
              <a:rPr lang="en-US" b="1" dirty="0"/>
              <a:t>focused on students</a:t>
            </a:r>
            <a:r>
              <a:rPr lang="en-US" dirty="0"/>
              <a:t> as the primary stakeholders and is clear to a </a:t>
            </a:r>
            <a:r>
              <a:rPr lang="en-US" b="1" dirty="0"/>
              <a:t>general audience</a:t>
            </a:r>
            <a:r>
              <a:rPr lang="en-US" dirty="0"/>
              <a:t>.</a:t>
            </a:r>
            <a:endParaRPr lang="en-US" b="1" dirty="0"/>
          </a:p>
        </p:txBody>
      </p:sp>
    </p:spTree>
    <p:extLst>
      <p:ext uri="{BB962C8B-B14F-4D97-AF65-F5344CB8AC3E}">
        <p14:creationId xmlns:p14="http://schemas.microsoft.com/office/powerpoint/2010/main" val="3834523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Mission Statement Review</a:t>
            </a:r>
            <a:endParaRPr lang="en-US" dirty="0"/>
          </a:p>
        </p:txBody>
      </p:sp>
      <p:sp>
        <p:nvSpPr>
          <p:cNvPr id="3" name="Content Placeholder 2"/>
          <p:cNvSpPr>
            <a:spLocks noGrp="1"/>
          </p:cNvSpPr>
          <p:nvPr>
            <p:ph sz="quarter" idx="1"/>
          </p:nvPr>
        </p:nvSpPr>
        <p:spPr>
          <a:xfrm>
            <a:off x="457200" y="1600200"/>
            <a:ext cx="8382000" cy="2209800"/>
          </a:xfrm>
        </p:spPr>
        <p:txBody>
          <a:bodyPr>
            <a:noAutofit/>
          </a:bodyPr>
          <a:lstStyle/>
          <a:p>
            <a:pPr marL="0" indent="0">
              <a:buNone/>
            </a:pPr>
            <a:r>
              <a:rPr lang="en-US" sz="2000" i="1" dirty="0"/>
              <a:t>The Master of Arts in Language Learning offers professional development in the theory, research, and practice of foreign language learning and teaching, advanced study of the foreign language and its cultures, and exposure to a complementary cognate area to enhance teachers’ professional knowledge and skills. The primary audience of the program is Metro Detroit foreign language teachers, many of whom are already certified foreign language teachers, who need and want continuing professional development.</a:t>
            </a:r>
            <a:endParaRPr lang="en-US" sz="2000" b="1" i="1" dirty="0"/>
          </a:p>
        </p:txBody>
      </p:sp>
      <p:sp>
        <p:nvSpPr>
          <p:cNvPr id="4" name="Content Placeholder 2"/>
          <p:cNvSpPr txBox="1">
            <a:spLocks/>
          </p:cNvSpPr>
          <p:nvPr/>
        </p:nvSpPr>
        <p:spPr>
          <a:xfrm>
            <a:off x="304800" y="4191000"/>
            <a:ext cx="8382000" cy="2209800"/>
          </a:xfrm>
          <a:prstGeom prst="rect">
            <a:avLst/>
          </a:prstGeom>
        </p:spPr>
        <p:txBody>
          <a:bodyPr vert="horz">
            <a:normAutofit fontScale="85000"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dirty="0"/>
              <a:t>The mission statement identifies</a:t>
            </a:r>
            <a:r>
              <a:rPr lang="en-US" dirty="0" smtClean="0"/>
              <a:t>:</a:t>
            </a:r>
            <a:endParaRPr lang="en-US" dirty="0"/>
          </a:p>
          <a:p>
            <a:r>
              <a:rPr lang="en-US" dirty="0"/>
              <a:t>☒</a:t>
            </a:r>
            <a:r>
              <a:rPr lang="en-US" dirty="0" smtClean="0"/>
              <a:t>The program’s (not the department’s) </a:t>
            </a:r>
            <a:r>
              <a:rPr lang="en-US" b="1" dirty="0" smtClean="0"/>
              <a:t>purpose</a:t>
            </a:r>
            <a:endParaRPr lang="en-US" dirty="0" smtClean="0"/>
          </a:p>
          <a:p>
            <a:r>
              <a:rPr lang="en-US" dirty="0"/>
              <a:t>☒</a:t>
            </a:r>
            <a:r>
              <a:rPr lang="en-US" dirty="0" smtClean="0"/>
              <a:t> </a:t>
            </a:r>
            <a:r>
              <a:rPr lang="en-US" dirty="0"/>
              <a:t>The program’s key </a:t>
            </a:r>
            <a:r>
              <a:rPr lang="en-US" b="1" dirty="0"/>
              <a:t>offerings</a:t>
            </a:r>
            <a:r>
              <a:rPr lang="en-US" dirty="0"/>
              <a:t>  </a:t>
            </a:r>
          </a:p>
          <a:p>
            <a:r>
              <a:rPr lang="en-US" dirty="0"/>
              <a:t>☒</a:t>
            </a:r>
            <a:r>
              <a:rPr lang="en-US" dirty="0" smtClean="0"/>
              <a:t> </a:t>
            </a:r>
            <a:r>
              <a:rPr lang="en-US" dirty="0"/>
              <a:t>The </a:t>
            </a:r>
            <a:r>
              <a:rPr lang="en-US" b="1" dirty="0"/>
              <a:t>target audience or stakeholders</a:t>
            </a:r>
            <a:r>
              <a:rPr lang="en-US" dirty="0"/>
              <a:t>  </a:t>
            </a:r>
          </a:p>
          <a:p>
            <a:r>
              <a:rPr lang="en-US" dirty="0"/>
              <a:t>☒</a:t>
            </a:r>
            <a:r>
              <a:rPr lang="en-US" dirty="0" smtClean="0"/>
              <a:t> </a:t>
            </a:r>
            <a:r>
              <a:rPr lang="en-US" dirty="0"/>
              <a:t>The wording of the statement is </a:t>
            </a:r>
            <a:r>
              <a:rPr lang="en-US" b="1" dirty="0"/>
              <a:t>focused on students</a:t>
            </a:r>
            <a:r>
              <a:rPr lang="en-US" dirty="0"/>
              <a:t> as the primary stakeholders and is clear to a </a:t>
            </a:r>
            <a:r>
              <a:rPr lang="en-US" b="1" dirty="0"/>
              <a:t>general audience</a:t>
            </a:r>
            <a:r>
              <a:rPr lang="en-US" dirty="0"/>
              <a:t>.</a:t>
            </a:r>
            <a:endParaRPr lang="en-US" b="1" dirty="0"/>
          </a:p>
        </p:txBody>
      </p:sp>
    </p:spTree>
    <p:extLst>
      <p:ext uri="{BB962C8B-B14F-4D97-AF65-F5344CB8AC3E}">
        <p14:creationId xmlns:p14="http://schemas.microsoft.com/office/powerpoint/2010/main" val="1079995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After the First Column is Marked…</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09889865"/>
              </p:ext>
            </p:extLst>
          </p:nvPr>
        </p:nvGraphicFramePr>
        <p:xfrm>
          <a:off x="152400" y="1219200"/>
          <a:ext cx="8534399" cy="5562600"/>
        </p:xfrm>
        <a:graphic>
          <a:graphicData uri="http://schemas.openxmlformats.org/drawingml/2006/table">
            <a:tbl>
              <a:tblPr firstRow="1" bandRow="1">
                <a:tableStyleId>{5C22544A-7EE6-4342-B048-85BDC9FD1C3A}</a:tableStyleId>
              </a:tblPr>
              <a:tblGrid>
                <a:gridCol w="2415396"/>
                <a:gridCol w="1771290"/>
                <a:gridCol w="1449237"/>
                <a:gridCol w="1529751"/>
                <a:gridCol w="1368725"/>
              </a:tblGrid>
              <a:tr h="1264227">
                <a:tc>
                  <a:txBody>
                    <a:bodyPr/>
                    <a:lstStyle/>
                    <a:p>
                      <a:r>
                        <a:rPr kumimoji="0" lang="en-US" sz="1400" b="1" kern="1200" dirty="0" smtClean="0">
                          <a:solidFill>
                            <a:schemeClr val="lt1"/>
                          </a:solidFill>
                          <a:effectLst/>
                          <a:latin typeface="+mn-lt"/>
                          <a:ea typeface="+mn-ea"/>
                          <a:cs typeface="+mn-cs"/>
                        </a:rPr>
                        <a:t>MISSION STATEMENT</a:t>
                      </a:r>
                      <a:endParaRPr lang="en-US" sz="1400" dirty="0"/>
                    </a:p>
                  </a:txBody>
                  <a:tcPr/>
                </a:tc>
                <a:tc>
                  <a:txBody>
                    <a:bodyPr/>
                    <a:lstStyle/>
                    <a:p>
                      <a:r>
                        <a:rPr kumimoji="0" lang="en-US" sz="1400" b="1" kern="1200" dirty="0" smtClean="0">
                          <a:solidFill>
                            <a:schemeClr val="lt1"/>
                          </a:solidFill>
                          <a:effectLst/>
                          <a:latin typeface="+mn-lt"/>
                          <a:ea typeface="+mn-ea"/>
                          <a:cs typeface="+mn-cs"/>
                        </a:rPr>
                        <a:t>Reflects best practices</a:t>
                      </a:r>
                      <a:endParaRPr lang="en-US" sz="1400" dirty="0"/>
                    </a:p>
                  </a:txBody>
                  <a:tcPr/>
                </a:tc>
                <a:tc>
                  <a:txBody>
                    <a:bodyPr/>
                    <a:lstStyle/>
                    <a:p>
                      <a:r>
                        <a:rPr kumimoji="0" lang="en-US" sz="1400" b="1" kern="1200" dirty="0" smtClean="0">
                          <a:solidFill>
                            <a:schemeClr val="lt1"/>
                          </a:solidFill>
                          <a:effectLst/>
                          <a:latin typeface="+mn-lt"/>
                          <a:ea typeface="+mn-ea"/>
                          <a:cs typeface="+mn-cs"/>
                        </a:rPr>
                        <a:t>Meets standards</a:t>
                      </a:r>
                      <a:endParaRPr lang="en-US" sz="1400" dirty="0"/>
                    </a:p>
                  </a:txBody>
                  <a:tcPr/>
                </a:tc>
                <a:tc>
                  <a:txBody>
                    <a:bodyPr/>
                    <a:lstStyle/>
                    <a:p>
                      <a:r>
                        <a:rPr kumimoji="0" lang="en-US" sz="1400" b="1" kern="1200" dirty="0" smtClean="0">
                          <a:solidFill>
                            <a:schemeClr val="lt1"/>
                          </a:solidFill>
                          <a:effectLst/>
                          <a:latin typeface="+mn-lt"/>
                          <a:ea typeface="+mn-ea"/>
                          <a:cs typeface="+mn-cs"/>
                        </a:rPr>
                        <a:t>Needs development</a:t>
                      </a:r>
                      <a:endParaRPr lang="en-US" sz="1400" dirty="0"/>
                    </a:p>
                  </a:txBody>
                  <a:tcPr/>
                </a:tc>
                <a:tc>
                  <a:txBody>
                    <a:bodyPr/>
                    <a:lstStyle/>
                    <a:p>
                      <a:r>
                        <a:rPr kumimoji="0" lang="en-US" sz="1400" b="1" kern="1200" dirty="0" smtClean="0">
                          <a:solidFill>
                            <a:schemeClr val="lt1"/>
                          </a:solidFill>
                          <a:effectLst/>
                          <a:latin typeface="+mn-lt"/>
                          <a:ea typeface="+mn-ea"/>
                          <a:cs typeface="+mn-cs"/>
                        </a:rPr>
                        <a:t>Reviewer comments or suggestions</a:t>
                      </a:r>
                      <a:endParaRPr lang="en-US" sz="1400" dirty="0"/>
                    </a:p>
                  </a:txBody>
                  <a:tcPr/>
                </a:tc>
              </a:tr>
              <a:tr h="4298373">
                <a:tc>
                  <a:txBody>
                    <a:bodyPr/>
                    <a:lstStyle/>
                    <a:p>
                      <a:r>
                        <a:rPr kumimoji="0" lang="en-US" sz="1400" kern="1200" dirty="0" smtClean="0">
                          <a:solidFill>
                            <a:schemeClr val="dk1"/>
                          </a:solidFill>
                          <a:effectLst/>
                          <a:latin typeface="+mn-lt"/>
                          <a:ea typeface="+mn-ea"/>
                          <a:cs typeface="+mn-cs"/>
                        </a:rPr>
                        <a:t>The </a:t>
                      </a:r>
                      <a:r>
                        <a:rPr kumimoji="0" lang="en-US" sz="1400" b="1" kern="1200" dirty="0" smtClean="0">
                          <a:solidFill>
                            <a:schemeClr val="dk1"/>
                          </a:solidFill>
                          <a:effectLst/>
                          <a:latin typeface="+mn-lt"/>
                          <a:ea typeface="+mn-ea"/>
                          <a:cs typeface="+mn-cs"/>
                        </a:rPr>
                        <a:t>mission statement </a:t>
                      </a:r>
                      <a:r>
                        <a:rPr kumimoji="0" lang="en-US" sz="1400" kern="1200" dirty="0" smtClean="0">
                          <a:solidFill>
                            <a:schemeClr val="dk1"/>
                          </a:solidFill>
                          <a:effectLst/>
                          <a:latin typeface="+mn-lt"/>
                          <a:ea typeface="+mn-ea"/>
                          <a:cs typeface="+mn-cs"/>
                        </a:rPr>
                        <a:t>identifies:</a:t>
                      </a:r>
                    </a:p>
                    <a:p>
                      <a:r>
                        <a:rPr kumimoji="0" lang="en-US" sz="1400" kern="1200" dirty="0" smtClean="0">
                          <a:solidFill>
                            <a:schemeClr val="dk1"/>
                          </a:solidFill>
                          <a:effectLst/>
                          <a:latin typeface="+mn-lt"/>
                          <a:ea typeface="+mn-ea"/>
                          <a:cs typeface="+mn-cs"/>
                        </a:rPr>
                        <a:t> </a:t>
                      </a:r>
                    </a:p>
                    <a:p>
                      <a:r>
                        <a:rPr lang="en-US" sz="1400" dirty="0" smtClean="0"/>
                        <a:t>☒</a:t>
                      </a:r>
                      <a:r>
                        <a:rPr kumimoji="0" lang="en-US" sz="1400" kern="1200" dirty="0" smtClean="0">
                          <a:solidFill>
                            <a:schemeClr val="dk1"/>
                          </a:solidFill>
                          <a:effectLst/>
                          <a:latin typeface="+mn-lt"/>
                          <a:ea typeface="+mn-ea"/>
                          <a:cs typeface="+mn-cs"/>
                        </a:rPr>
                        <a:t>The program’s (not the department’s) </a:t>
                      </a:r>
                      <a:r>
                        <a:rPr kumimoji="0" lang="en-US" sz="1400" b="1" kern="1200" dirty="0" smtClean="0">
                          <a:solidFill>
                            <a:schemeClr val="dk1"/>
                          </a:solidFill>
                          <a:effectLst/>
                          <a:latin typeface="+mn-lt"/>
                          <a:ea typeface="+mn-ea"/>
                          <a:cs typeface="+mn-cs"/>
                        </a:rPr>
                        <a:t>purpose</a:t>
                      </a:r>
                      <a:r>
                        <a:rPr kumimoji="0" lang="en-US" sz="1400" kern="1200" dirty="0" smtClean="0">
                          <a:solidFill>
                            <a:schemeClr val="dk1"/>
                          </a:solidFill>
                          <a:effectLst/>
                          <a:latin typeface="+mn-lt"/>
                          <a:ea typeface="+mn-ea"/>
                          <a:cs typeface="+mn-cs"/>
                        </a:rPr>
                        <a:t> (i.e., why the program exists and what the program does that separates it from other units or programs).</a:t>
                      </a:r>
                    </a:p>
                    <a:p>
                      <a:r>
                        <a:rPr kumimoji="0" lang="en-US" sz="1400" kern="1200" dirty="0" smtClean="0">
                          <a:solidFill>
                            <a:schemeClr val="dk1"/>
                          </a:solidFill>
                          <a:effectLst/>
                          <a:latin typeface="+mn-lt"/>
                          <a:ea typeface="+mn-ea"/>
                          <a:cs typeface="+mn-cs"/>
                        </a:rPr>
                        <a:t> </a:t>
                      </a:r>
                    </a:p>
                    <a:p>
                      <a:r>
                        <a:rPr lang="en-US" sz="1400" dirty="0" smtClean="0"/>
                        <a:t>☒</a:t>
                      </a:r>
                      <a:r>
                        <a:rPr kumimoji="0" lang="en-US" sz="1400" kern="1200" dirty="0" smtClean="0">
                          <a:solidFill>
                            <a:schemeClr val="dk1"/>
                          </a:solidFill>
                          <a:effectLst/>
                          <a:latin typeface="+mn-lt"/>
                          <a:ea typeface="+mn-ea"/>
                          <a:cs typeface="+mn-cs"/>
                        </a:rPr>
                        <a:t> The program’s key </a:t>
                      </a:r>
                      <a:r>
                        <a:rPr kumimoji="0" lang="en-US" sz="1400" b="1" kern="1200" dirty="0" smtClean="0">
                          <a:solidFill>
                            <a:schemeClr val="dk1"/>
                          </a:solidFill>
                          <a:effectLst/>
                          <a:latin typeface="+mn-lt"/>
                          <a:ea typeface="+mn-ea"/>
                          <a:cs typeface="+mn-cs"/>
                        </a:rPr>
                        <a:t>offerings</a:t>
                      </a:r>
                      <a:r>
                        <a:rPr kumimoji="0" lang="en-US" sz="1400" kern="1200" dirty="0" smtClean="0">
                          <a:solidFill>
                            <a:schemeClr val="dk1"/>
                          </a:solidFill>
                          <a:effectLst/>
                          <a:latin typeface="+mn-lt"/>
                          <a:ea typeface="+mn-ea"/>
                          <a:cs typeface="+mn-cs"/>
                        </a:rPr>
                        <a:t> (opportunities, experiences, areas of study that help program participants meet program goals).</a:t>
                      </a:r>
                    </a:p>
                    <a:p>
                      <a:endParaRPr lang="en-US" sz="1400" dirty="0" smtClean="0"/>
                    </a:p>
                    <a:p>
                      <a:r>
                        <a:rPr lang="en-US" sz="1400" dirty="0" smtClean="0"/>
                        <a: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kumimoji="0" lang="en-US" sz="1400" u="sng" kern="1200" dirty="0" smtClean="0">
                          <a:solidFill>
                            <a:schemeClr val="dk1"/>
                          </a:solidFill>
                          <a:effectLst/>
                          <a:latin typeface="+mn-lt"/>
                          <a:ea typeface="+mn-ea"/>
                          <a:cs typeface="+mn-cs"/>
                        </a:rPr>
                        <a:t> All</a:t>
                      </a:r>
                      <a:r>
                        <a:rPr kumimoji="0" lang="en-US" sz="1400" kern="1200" dirty="0" smtClean="0">
                          <a:solidFill>
                            <a:schemeClr val="dk1"/>
                          </a:solidFill>
                          <a:effectLst/>
                          <a:latin typeface="+mn-lt"/>
                          <a:ea typeface="+mn-ea"/>
                          <a:cs typeface="+mn-cs"/>
                        </a:rPr>
                        <a:t> points are included and are </a:t>
                      </a:r>
                      <a:r>
                        <a:rPr kumimoji="0" lang="en-US" sz="1400" u="sng" kern="1200" dirty="0" smtClean="0">
                          <a:solidFill>
                            <a:schemeClr val="dk1"/>
                          </a:solidFill>
                          <a:effectLst/>
                          <a:latin typeface="+mn-lt"/>
                          <a:ea typeface="+mn-ea"/>
                          <a:cs typeface="+mn-cs"/>
                        </a:rPr>
                        <a:t>well developed</a:t>
                      </a:r>
                      <a:r>
                        <a:rPr kumimoji="0" lang="en-US" sz="1400" kern="1200" dirty="0" smtClean="0">
                          <a:solidFill>
                            <a:schemeClr val="dk1"/>
                          </a:solidFill>
                          <a:effectLst/>
                          <a:latin typeface="+mn-lt"/>
                          <a:ea typeface="+mn-ea"/>
                          <a:cs typeface="+mn-cs"/>
                        </a:rPr>
                        <a:t>. </a:t>
                      </a:r>
                    </a:p>
                    <a:p>
                      <a:endParaRPr lang="en-US" sz="1400" dirty="0"/>
                    </a:p>
                  </a:txBody>
                  <a:tcPr/>
                </a:tc>
                <a:tc>
                  <a:txBody>
                    <a:bodyPr/>
                    <a:lstStyle/>
                    <a:p>
                      <a:endParaRPr kumimoji="0" lang="en-US" sz="1400" kern="1200" dirty="0" smtClean="0">
                        <a:solidFill>
                          <a:schemeClr val="dk1"/>
                        </a:solidFill>
                        <a:effectLst/>
                        <a:latin typeface="+mn-lt"/>
                        <a:ea typeface="+mn-ea"/>
                        <a:cs typeface="+mn-cs"/>
                      </a:endParaRPr>
                    </a:p>
                    <a:p>
                      <a:r>
                        <a:rPr kumimoji="0" lang="en-US" sz="1400" kern="1200" dirty="0" smtClean="0">
                          <a:solidFill>
                            <a:schemeClr val="dk1"/>
                          </a:solidFill>
                          <a:effectLst/>
                          <a:latin typeface="+mn-lt"/>
                          <a:ea typeface="+mn-ea"/>
                          <a:cs typeface="+mn-cs"/>
                        </a:rPr>
                        <a:t>☐</a:t>
                      </a:r>
                      <a:r>
                        <a:rPr kumimoji="0" lang="en-US" sz="1400" u="sng" kern="1200" dirty="0" smtClean="0">
                          <a:solidFill>
                            <a:schemeClr val="dk1"/>
                          </a:solidFill>
                          <a:effectLst/>
                          <a:latin typeface="+mn-lt"/>
                          <a:ea typeface="+mn-ea"/>
                          <a:cs typeface="+mn-cs"/>
                        </a:rPr>
                        <a:t> All</a:t>
                      </a:r>
                      <a:r>
                        <a:rPr kumimoji="0" lang="en-US" sz="1400" kern="1200" dirty="0" smtClean="0">
                          <a:solidFill>
                            <a:schemeClr val="dk1"/>
                          </a:solidFill>
                          <a:effectLst/>
                          <a:latin typeface="+mn-lt"/>
                          <a:ea typeface="+mn-ea"/>
                          <a:cs typeface="+mn-cs"/>
                        </a:rPr>
                        <a:t> points are included, but </a:t>
                      </a:r>
                      <a:r>
                        <a:rPr kumimoji="0" lang="en-US" sz="1400" u="sng" kern="1200" dirty="0" smtClean="0">
                          <a:solidFill>
                            <a:schemeClr val="dk1"/>
                          </a:solidFill>
                          <a:effectLst/>
                          <a:latin typeface="+mn-lt"/>
                          <a:ea typeface="+mn-ea"/>
                          <a:cs typeface="+mn-cs"/>
                        </a:rPr>
                        <a:t>some need development</a:t>
                      </a:r>
                      <a:r>
                        <a:rPr kumimoji="0" lang="en-US" sz="1400" kern="1200" dirty="0" smtClean="0">
                          <a:solidFill>
                            <a:schemeClr val="dk1"/>
                          </a:solidFill>
                          <a:effectLst/>
                          <a:latin typeface="+mn-lt"/>
                          <a:ea typeface="+mn-ea"/>
                          <a:cs typeface="+mn-cs"/>
                        </a:rPr>
                        <a:t>. The statement </a:t>
                      </a:r>
                      <a:r>
                        <a:rPr kumimoji="0" lang="en-US" sz="1400" u="sng" kern="1200" dirty="0" smtClean="0">
                          <a:solidFill>
                            <a:schemeClr val="dk1"/>
                          </a:solidFill>
                          <a:effectLst/>
                          <a:latin typeface="+mn-lt"/>
                          <a:ea typeface="+mn-ea"/>
                          <a:cs typeface="+mn-cs"/>
                        </a:rPr>
                        <a:t>might not be focused on students</a:t>
                      </a:r>
                      <a:r>
                        <a:rPr kumimoji="0" lang="en-US" sz="1400" kern="1200" dirty="0" smtClean="0">
                          <a:solidFill>
                            <a:schemeClr val="dk1"/>
                          </a:solidFill>
                          <a:effectLst/>
                          <a:latin typeface="+mn-lt"/>
                          <a:ea typeface="+mn-ea"/>
                          <a:cs typeface="+mn-cs"/>
                        </a:rPr>
                        <a:t> as the primary stakeholders.</a:t>
                      </a:r>
                      <a:endParaRPr lang="en-US" sz="1400" dirty="0"/>
                    </a:p>
                  </a:txBody>
                  <a:tcPr/>
                </a:tc>
                <a:tc>
                  <a:txBody>
                    <a:bodyPr/>
                    <a:lstStyle/>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a:t>
                      </a:r>
                      <a:r>
                        <a:rPr kumimoji="0" lang="en-US" sz="1400" u="sng" kern="1200" dirty="0" smtClean="0">
                          <a:solidFill>
                            <a:schemeClr val="dk1"/>
                          </a:solidFill>
                          <a:effectLst/>
                          <a:latin typeface="+mn-lt"/>
                          <a:ea typeface="+mn-ea"/>
                          <a:cs typeface="+mn-cs"/>
                        </a:rPr>
                        <a:t> Few or none</a:t>
                      </a:r>
                      <a:r>
                        <a:rPr kumimoji="0" lang="en-US" sz="1400" kern="1200" dirty="0" smtClean="0">
                          <a:solidFill>
                            <a:schemeClr val="dk1"/>
                          </a:solidFill>
                          <a:effectLst/>
                          <a:latin typeface="+mn-lt"/>
                          <a:ea typeface="+mn-ea"/>
                          <a:cs typeface="+mn-cs"/>
                        </a:rPr>
                        <a:t> of the points are included.</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or</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 The statement is </a:t>
                      </a:r>
                      <a:r>
                        <a:rPr kumimoji="0" lang="en-US" sz="1400" u="sng" kern="1200" dirty="0" smtClean="0">
                          <a:solidFill>
                            <a:schemeClr val="dk1"/>
                          </a:solidFill>
                          <a:effectLst/>
                          <a:latin typeface="+mn-lt"/>
                          <a:ea typeface="+mn-ea"/>
                          <a:cs typeface="+mn-cs"/>
                        </a:rPr>
                        <a:t>too general</a:t>
                      </a:r>
                      <a:r>
                        <a:rPr kumimoji="0" lang="en-US" sz="1400" kern="1200" dirty="0" smtClean="0">
                          <a:solidFill>
                            <a:schemeClr val="dk1"/>
                          </a:solidFill>
                          <a:effectLst/>
                          <a:latin typeface="+mn-lt"/>
                          <a:ea typeface="+mn-ea"/>
                          <a:cs typeface="+mn-cs"/>
                        </a:rPr>
                        <a:t> to distinguish it from other programs or is focused on the </a:t>
                      </a:r>
                      <a:r>
                        <a:rPr kumimoji="0" lang="en-US" sz="1400" u="sng" kern="1200" dirty="0" smtClean="0">
                          <a:solidFill>
                            <a:schemeClr val="dk1"/>
                          </a:solidFill>
                          <a:effectLst/>
                          <a:latin typeface="+mn-lt"/>
                          <a:ea typeface="+mn-ea"/>
                          <a:cs typeface="+mn-cs"/>
                        </a:rPr>
                        <a:t>department</a:t>
                      </a:r>
                      <a:r>
                        <a:rPr kumimoji="0" lang="en-US" sz="1400" kern="1200" dirty="0" smtClean="0">
                          <a:solidFill>
                            <a:schemeClr val="dk1"/>
                          </a:solidFill>
                          <a:effectLst/>
                          <a:latin typeface="+mn-lt"/>
                          <a:ea typeface="+mn-ea"/>
                          <a:cs typeface="+mn-cs"/>
                        </a:rPr>
                        <a:t> rather than the program.</a:t>
                      </a:r>
                    </a:p>
                    <a:p>
                      <a:endParaRPr lang="en-US" sz="1400" dirty="0" smtClean="0"/>
                    </a:p>
                    <a:p>
                      <a:r>
                        <a:rPr lang="en-US" sz="1400" dirty="0" smtClean="0"/>
                        <a:t>…</a:t>
                      </a:r>
                      <a:endParaRPr lang="en-US" sz="1400" dirty="0"/>
                    </a:p>
                  </a:txBody>
                  <a:tcPr/>
                </a:tc>
                <a:tc>
                  <a:txBody>
                    <a:bodyPr/>
                    <a:lstStyle/>
                    <a:p>
                      <a:endParaRPr lang="en-US" sz="1600" dirty="0" smtClean="0"/>
                    </a:p>
                    <a:p>
                      <a:r>
                        <a:rPr lang="en-US" sz="1600" b="1" i="1" dirty="0" smtClean="0"/>
                        <a:t>None</a:t>
                      </a:r>
                      <a:r>
                        <a:rPr lang="en-US" sz="1600" dirty="0" smtClean="0"/>
                        <a:t>.</a:t>
                      </a:r>
                      <a:endParaRPr lang="en-US" sz="1600" dirty="0"/>
                    </a:p>
                  </a:txBody>
                  <a:tcPr/>
                </a:tc>
              </a:tr>
            </a:tbl>
          </a:graphicData>
        </a:graphic>
      </p:graphicFrame>
      <p:sp>
        <p:nvSpPr>
          <p:cNvPr id="12" name="Oval 11"/>
          <p:cNvSpPr/>
          <p:nvPr/>
        </p:nvSpPr>
        <p:spPr>
          <a:xfrm>
            <a:off x="2514600" y="2514600"/>
            <a:ext cx="1752600" cy="1143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239000" y="2552700"/>
            <a:ext cx="990600" cy="6477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636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Outcomes Section</a:t>
            </a:r>
            <a:endParaRPr lang="en-US" dirty="0"/>
          </a:p>
        </p:txBody>
      </p:sp>
      <p:sp>
        <p:nvSpPr>
          <p:cNvPr id="3" name="Content Placeholder 2"/>
          <p:cNvSpPr>
            <a:spLocks noGrp="1"/>
          </p:cNvSpPr>
          <p:nvPr>
            <p:ph sz="quarter" idx="1"/>
          </p:nvPr>
        </p:nvSpPr>
        <p:spPr>
          <a:xfrm>
            <a:off x="457200" y="1143000"/>
            <a:ext cx="8305800" cy="5562600"/>
          </a:xfrm>
        </p:spPr>
        <p:txBody>
          <a:bodyPr>
            <a:normAutofit fontScale="92500"/>
          </a:bodyPr>
          <a:lstStyle/>
          <a:p>
            <a:r>
              <a:rPr lang="en-US" dirty="0" smtClean="0"/>
              <a:t>Differentiates between </a:t>
            </a:r>
            <a:r>
              <a:rPr lang="en-US" b="1" i="1" dirty="0" smtClean="0"/>
              <a:t>program</a:t>
            </a:r>
            <a:r>
              <a:rPr lang="en-US" dirty="0" smtClean="0"/>
              <a:t> and </a:t>
            </a:r>
            <a:r>
              <a:rPr lang="en-US" b="1" i="1" dirty="0" smtClean="0"/>
              <a:t>learning</a:t>
            </a:r>
            <a:r>
              <a:rPr lang="en-US" dirty="0" smtClean="0"/>
              <a:t> outcomes</a:t>
            </a:r>
          </a:p>
          <a:p>
            <a:pPr lvl="1"/>
            <a:r>
              <a:rPr lang="en-US" dirty="0" smtClean="0"/>
              <a:t>Only student support services programs should focus on </a:t>
            </a:r>
            <a:r>
              <a:rPr lang="en-US" i="1" dirty="0" smtClean="0"/>
              <a:t>program</a:t>
            </a:r>
            <a:r>
              <a:rPr lang="en-US" dirty="0" smtClean="0"/>
              <a:t> outcomes</a:t>
            </a:r>
          </a:p>
          <a:p>
            <a:pPr lvl="1"/>
            <a:r>
              <a:rPr lang="en-US" dirty="0" smtClean="0"/>
              <a:t>Both academic and student support services programs should focus on </a:t>
            </a:r>
            <a:r>
              <a:rPr lang="en-US" i="1" dirty="0" smtClean="0"/>
              <a:t>learning </a:t>
            </a:r>
            <a:r>
              <a:rPr lang="en-US" dirty="0" smtClean="0"/>
              <a:t>outcomes</a:t>
            </a:r>
          </a:p>
          <a:p>
            <a:pPr marL="365760" lvl="1" indent="0">
              <a:buNone/>
            </a:pPr>
            <a:endParaRPr lang="en-US" dirty="0" smtClean="0"/>
          </a:p>
          <a:p>
            <a:r>
              <a:rPr lang="en-US" dirty="0" smtClean="0"/>
              <a:t>Two descriptions in the first column apply </a:t>
            </a:r>
            <a:r>
              <a:rPr lang="en-US" dirty="0"/>
              <a:t>only </a:t>
            </a:r>
            <a:r>
              <a:rPr lang="en-US" dirty="0" smtClean="0"/>
              <a:t>to program vs. learning outcomes, but all others apply to both:</a:t>
            </a:r>
          </a:p>
          <a:p>
            <a:pPr marL="365760" lvl="1" indent="0">
              <a:buNone/>
            </a:pPr>
            <a:r>
              <a:rPr lang="en-US" u="sng" dirty="0"/>
              <a:t>Program outcomes </a:t>
            </a:r>
            <a:r>
              <a:rPr lang="en-US" dirty="0"/>
              <a:t>(for student services/ support programs ONLY):</a:t>
            </a:r>
          </a:p>
          <a:p>
            <a:pPr lvl="1"/>
            <a:r>
              <a:rPr lang="en-US" dirty="0"/>
              <a:t>☐ State a </a:t>
            </a:r>
            <a:r>
              <a:rPr lang="en-US" b="1" dirty="0"/>
              <a:t>program performance goal</a:t>
            </a:r>
            <a:r>
              <a:rPr lang="en-US" dirty="0"/>
              <a:t> </a:t>
            </a:r>
            <a:endParaRPr lang="en-US" dirty="0" smtClean="0"/>
          </a:p>
          <a:p>
            <a:pPr marL="365760" lvl="1" indent="0">
              <a:buNone/>
            </a:pPr>
            <a:r>
              <a:rPr lang="en-US" u="sng" dirty="0"/>
              <a:t>Learning outcomes </a:t>
            </a:r>
            <a:r>
              <a:rPr lang="en-US" dirty="0"/>
              <a:t>(academic and student services/support programs):</a:t>
            </a:r>
          </a:p>
          <a:p>
            <a:pPr lvl="1"/>
            <a:r>
              <a:rPr lang="en-US" dirty="0"/>
              <a:t>☐ State what graduating or exiting students should </a:t>
            </a:r>
            <a:r>
              <a:rPr lang="en-US" b="1" dirty="0"/>
              <a:t>know</a:t>
            </a:r>
            <a:r>
              <a:rPr lang="en-US" dirty="0"/>
              <a:t>, </a:t>
            </a:r>
            <a:r>
              <a:rPr lang="en-US" b="1" dirty="0"/>
              <a:t>be able to do</a:t>
            </a:r>
            <a:r>
              <a:rPr lang="en-US" dirty="0"/>
              <a:t>, </a:t>
            </a:r>
            <a:r>
              <a:rPr lang="en-US" b="1" dirty="0"/>
              <a:t>believe</a:t>
            </a:r>
            <a:r>
              <a:rPr lang="en-US" dirty="0"/>
              <a:t>, or </a:t>
            </a:r>
            <a:r>
              <a:rPr lang="en-US" b="1" dirty="0"/>
              <a:t>value</a:t>
            </a:r>
            <a:r>
              <a:rPr lang="en-US" dirty="0"/>
              <a:t> </a:t>
            </a:r>
            <a:endParaRPr lang="en-US" dirty="0" smtClean="0"/>
          </a:p>
          <a:p>
            <a:pPr marL="365760" lvl="1" indent="0">
              <a:buNone/>
            </a:pPr>
            <a:r>
              <a:rPr lang="en-US" u="sng" dirty="0"/>
              <a:t>Both program and learning outcomes:</a:t>
            </a:r>
            <a:endParaRPr lang="en-US" dirty="0"/>
          </a:p>
          <a:p>
            <a:pPr lvl="1"/>
            <a:r>
              <a:rPr lang="en-US" dirty="0"/>
              <a:t>☐ Focus on the </a:t>
            </a:r>
            <a:r>
              <a:rPr lang="en-US" b="1" dirty="0"/>
              <a:t>results </a:t>
            </a:r>
            <a:r>
              <a:rPr lang="en-US" dirty="0"/>
              <a:t>of learning </a:t>
            </a:r>
            <a:r>
              <a:rPr lang="en-US" dirty="0" smtClean="0"/>
              <a:t>…</a:t>
            </a:r>
            <a:endParaRPr lang="en-US" dirty="0"/>
          </a:p>
        </p:txBody>
      </p:sp>
    </p:spTree>
    <p:extLst>
      <p:ext uri="{BB962C8B-B14F-4D97-AF65-F5344CB8AC3E}">
        <p14:creationId xmlns:p14="http://schemas.microsoft.com/office/powerpoint/2010/main" val="161790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Reviewing Outcomes</a:t>
            </a:r>
            <a:endParaRPr lang="en-US" dirty="0"/>
          </a:p>
        </p:txBody>
      </p:sp>
      <p:sp>
        <p:nvSpPr>
          <p:cNvPr id="3" name="Content Placeholder 2"/>
          <p:cNvSpPr>
            <a:spLocks noGrp="1"/>
          </p:cNvSpPr>
          <p:nvPr>
            <p:ph sz="quarter" idx="1"/>
          </p:nvPr>
        </p:nvSpPr>
        <p:spPr/>
        <p:txBody>
          <a:bodyPr/>
          <a:lstStyle/>
          <a:p>
            <a:r>
              <a:rPr lang="en-US" dirty="0" smtClean="0"/>
              <a:t>Read through all of the outcomes and consider them as a group</a:t>
            </a:r>
          </a:p>
          <a:p>
            <a:pPr lvl="1"/>
            <a:r>
              <a:rPr lang="en-US" dirty="0" smtClean="0"/>
              <a:t>Don’t try to use the rubric for each outcome individually; you can use the comments box for more individual notes, as needed.</a:t>
            </a:r>
          </a:p>
          <a:p>
            <a:pPr marL="365760" lvl="1" indent="0">
              <a:buNone/>
            </a:pPr>
            <a:endParaRPr lang="en-US" dirty="0" smtClean="0"/>
          </a:p>
          <a:p>
            <a:r>
              <a:rPr lang="en-US" dirty="0" smtClean="0"/>
              <a:t>Make check marks next to each description that is </a:t>
            </a:r>
            <a:r>
              <a:rPr lang="en-US" u="sng" dirty="0" smtClean="0"/>
              <a:t>predominantly</a:t>
            </a:r>
            <a:r>
              <a:rPr lang="en-US" dirty="0" smtClean="0"/>
              <a:t> met</a:t>
            </a:r>
          </a:p>
          <a:p>
            <a:pPr lvl="1"/>
            <a:r>
              <a:rPr lang="en-US" dirty="0" smtClean="0"/>
              <a:t>Add comments or suggestions in the last column of the rubric for </a:t>
            </a:r>
            <a:r>
              <a:rPr lang="en-US" u="sng" dirty="0" smtClean="0"/>
              <a:t>exceptions</a:t>
            </a:r>
            <a:r>
              <a:rPr lang="en-US" dirty="0" smtClean="0"/>
              <a:t> to the overall trend</a:t>
            </a:r>
          </a:p>
        </p:txBody>
      </p:sp>
    </p:spTree>
    <p:extLst>
      <p:ext uri="{BB962C8B-B14F-4D97-AF65-F5344CB8AC3E}">
        <p14:creationId xmlns:p14="http://schemas.microsoft.com/office/powerpoint/2010/main" val="593526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sz="quarter" idx="1"/>
          </p:nvPr>
        </p:nvSpPr>
        <p:spPr/>
        <p:txBody>
          <a:bodyPr>
            <a:normAutofit/>
          </a:bodyPr>
          <a:lstStyle/>
          <a:p>
            <a:r>
              <a:rPr lang="en-US" dirty="0" smtClean="0"/>
              <a:t>Definition and purpose of a “feedback rubric”</a:t>
            </a:r>
          </a:p>
          <a:p>
            <a:pPr lvl="1"/>
            <a:r>
              <a:rPr lang="en-US" dirty="0" smtClean="0"/>
              <a:t>Download the rubric: </a:t>
            </a:r>
            <a:r>
              <a:rPr lang="en-US" dirty="0" smtClean="0">
                <a:hlinkClick r:id="rId2"/>
              </a:rPr>
              <a:t>http://wayne.edu/assessment/files/wsu_program_assessment_plan_feedback_rubric_revised_20150203.docx</a:t>
            </a:r>
            <a:r>
              <a:rPr lang="en-US" dirty="0" smtClean="0"/>
              <a:t> </a:t>
            </a:r>
          </a:p>
          <a:p>
            <a:r>
              <a:rPr lang="en-US" dirty="0" smtClean="0"/>
              <a:t>Rubric organization</a:t>
            </a:r>
          </a:p>
          <a:p>
            <a:r>
              <a:rPr lang="en-US" dirty="0" smtClean="0"/>
              <a:t>Model of use</a:t>
            </a:r>
          </a:p>
          <a:p>
            <a:pPr lvl="1"/>
            <a:r>
              <a:rPr lang="en-US" dirty="0" smtClean="0"/>
              <a:t>Mission statement</a:t>
            </a:r>
          </a:p>
          <a:p>
            <a:pPr lvl="1"/>
            <a:r>
              <a:rPr lang="en-US" dirty="0" smtClean="0"/>
              <a:t>Outcomes</a:t>
            </a:r>
          </a:p>
          <a:p>
            <a:pPr lvl="1"/>
            <a:r>
              <a:rPr lang="en-US" dirty="0" smtClean="0"/>
              <a:t>Curriculum map</a:t>
            </a:r>
          </a:p>
          <a:p>
            <a:pPr lvl="1"/>
            <a:r>
              <a:rPr lang="en-US" dirty="0" smtClean="0"/>
              <a:t>Assessment method, results, action plan, and timeline </a:t>
            </a:r>
          </a:p>
          <a:p>
            <a:pPr lvl="1"/>
            <a:r>
              <a:rPr lang="en-US" dirty="0" smtClean="0"/>
              <a:t>Reporting</a:t>
            </a:r>
          </a:p>
          <a:p>
            <a:endParaRPr lang="en-US" dirty="0"/>
          </a:p>
        </p:txBody>
      </p:sp>
    </p:spTree>
    <p:extLst>
      <p:ext uri="{BB962C8B-B14F-4D97-AF65-F5344CB8AC3E}">
        <p14:creationId xmlns:p14="http://schemas.microsoft.com/office/powerpoint/2010/main" val="2272818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of sample outcomes</a:t>
            </a:r>
            <a:endParaRPr lang="en-US" dirty="0"/>
          </a:p>
        </p:txBody>
      </p:sp>
      <p:sp>
        <p:nvSpPr>
          <p:cNvPr id="3" name="Content Placeholder 2"/>
          <p:cNvSpPr>
            <a:spLocks noGrp="1"/>
          </p:cNvSpPr>
          <p:nvPr>
            <p:ph sz="quarter" idx="1"/>
          </p:nvPr>
        </p:nvSpPr>
        <p:spPr/>
        <p:txBody>
          <a:bodyPr/>
          <a:lstStyle/>
          <a:p>
            <a:r>
              <a:rPr lang="en-US" dirty="0" smtClean="0"/>
              <a:t>MALL is an academic program, so should only have learning outcomes, not program outcomes.</a:t>
            </a:r>
          </a:p>
          <a:p>
            <a:r>
              <a:rPr lang="en-US" dirty="0" smtClean="0"/>
              <a:t>Only 2/3 </a:t>
            </a:r>
            <a:r>
              <a:rPr lang="en-US" dirty="0"/>
              <a:t>of the LOs </a:t>
            </a:r>
            <a:r>
              <a:rPr lang="en-US" dirty="0" smtClean="0"/>
              <a:t>state what students should know, be able to do, believe or value; the first one only says what they’ll study, so it’s not focused on the RESULTS of student learning, but rather on the process; I’ll check the boxes, but make a note about the 1</a:t>
            </a:r>
            <a:r>
              <a:rPr lang="en-US" baseline="30000" dirty="0" smtClean="0"/>
              <a:t>st</a:t>
            </a:r>
            <a:r>
              <a:rPr lang="en-US" dirty="0" smtClean="0"/>
              <a:t> LO in the comment box</a:t>
            </a:r>
          </a:p>
          <a:p>
            <a:r>
              <a:rPr lang="en-US" dirty="0" smtClean="0"/>
              <a:t>Check marks for Isolate one behavior, Measurable, Derived from MS, Appropriate for audience</a:t>
            </a:r>
          </a:p>
          <a:p>
            <a:r>
              <a:rPr lang="en-US" dirty="0" smtClean="0"/>
              <a:t>Can’t tell if RELATED; see next slide</a:t>
            </a:r>
            <a:endParaRPr lang="en-US" dirty="0"/>
          </a:p>
        </p:txBody>
      </p:sp>
    </p:spTree>
    <p:extLst>
      <p:ext uri="{BB962C8B-B14F-4D97-AF65-F5344CB8AC3E}">
        <p14:creationId xmlns:p14="http://schemas.microsoft.com/office/powerpoint/2010/main" val="3339218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Learning Outcomes Feedback</a:t>
            </a:r>
            <a:endParaRPr lang="en-US" dirty="0"/>
          </a:p>
        </p:txBody>
      </p:sp>
      <p:sp>
        <p:nvSpPr>
          <p:cNvPr id="3" name="Content Placeholder 2"/>
          <p:cNvSpPr>
            <a:spLocks noGrp="1"/>
          </p:cNvSpPr>
          <p:nvPr>
            <p:ph sz="quarter" idx="1"/>
          </p:nvPr>
        </p:nvSpPr>
        <p:spPr>
          <a:xfrm>
            <a:off x="457200" y="1600200"/>
            <a:ext cx="8077200" cy="5105400"/>
          </a:xfrm>
        </p:spPr>
        <p:txBody>
          <a:bodyPr>
            <a:normAutofit fontScale="77500" lnSpcReduction="20000"/>
          </a:bodyPr>
          <a:lstStyle/>
          <a:p>
            <a:pPr marL="0" indent="0">
              <a:buNone/>
            </a:pPr>
            <a:r>
              <a:rPr lang="en-US" u="sng" dirty="0"/>
              <a:t>Learning outcomes </a:t>
            </a:r>
            <a:r>
              <a:rPr lang="en-US" b="1" dirty="0"/>
              <a:t>(academic and student services/support programs)</a:t>
            </a:r>
            <a:r>
              <a:rPr lang="en-US" dirty="0"/>
              <a:t>:</a:t>
            </a:r>
          </a:p>
          <a:p>
            <a:r>
              <a:rPr lang="en-US" dirty="0">
                <a:solidFill>
                  <a:srgbClr val="FF0000"/>
                </a:solidFill>
              </a:rPr>
              <a:t>☒</a:t>
            </a:r>
            <a:r>
              <a:rPr lang="en-US" dirty="0" smtClean="0"/>
              <a:t> </a:t>
            </a:r>
            <a:r>
              <a:rPr lang="en-US" dirty="0"/>
              <a:t>State what graduating or exiting students should </a:t>
            </a:r>
            <a:r>
              <a:rPr lang="en-US" b="1" dirty="0"/>
              <a:t>know</a:t>
            </a:r>
            <a:r>
              <a:rPr lang="en-US" dirty="0"/>
              <a:t>, </a:t>
            </a:r>
            <a:r>
              <a:rPr lang="en-US" b="1" dirty="0"/>
              <a:t>be able to do</a:t>
            </a:r>
            <a:r>
              <a:rPr lang="en-US" dirty="0"/>
              <a:t>, </a:t>
            </a:r>
            <a:r>
              <a:rPr lang="en-US" b="1" dirty="0"/>
              <a:t>believe</a:t>
            </a:r>
            <a:r>
              <a:rPr lang="en-US" dirty="0"/>
              <a:t>, or </a:t>
            </a:r>
            <a:r>
              <a:rPr lang="en-US" b="1" dirty="0"/>
              <a:t>value</a:t>
            </a:r>
            <a:r>
              <a:rPr lang="en-US" dirty="0"/>
              <a:t> after participating in the program.</a:t>
            </a:r>
          </a:p>
          <a:p>
            <a:pPr marL="0" indent="0">
              <a:buNone/>
            </a:pPr>
            <a:endParaRPr lang="en-US" dirty="0"/>
          </a:p>
          <a:p>
            <a:pPr marL="0" indent="0">
              <a:buNone/>
            </a:pPr>
            <a:r>
              <a:rPr lang="en-US" u="sng" dirty="0"/>
              <a:t>Both program and learning outcomes:</a:t>
            </a:r>
            <a:endParaRPr lang="en-US" dirty="0"/>
          </a:p>
          <a:p>
            <a:r>
              <a:rPr lang="en-US" dirty="0">
                <a:solidFill>
                  <a:srgbClr val="FF0000"/>
                </a:solidFill>
              </a:rPr>
              <a:t>☒</a:t>
            </a:r>
            <a:r>
              <a:rPr lang="en-US" dirty="0" smtClean="0"/>
              <a:t> </a:t>
            </a:r>
            <a:r>
              <a:rPr lang="en-US" dirty="0"/>
              <a:t>Focus on the </a:t>
            </a:r>
            <a:r>
              <a:rPr lang="en-US" b="1" dirty="0"/>
              <a:t>results </a:t>
            </a:r>
            <a:r>
              <a:rPr lang="en-US" dirty="0"/>
              <a:t>of learning or participating in the program, not on the learning process, program activities, or teaching</a:t>
            </a:r>
            <a:r>
              <a:rPr lang="en-US" dirty="0" smtClean="0"/>
              <a:t>.</a:t>
            </a:r>
            <a:endParaRPr lang="en-US" dirty="0"/>
          </a:p>
          <a:p>
            <a:r>
              <a:rPr lang="en-US" dirty="0"/>
              <a:t>☒</a:t>
            </a:r>
            <a:r>
              <a:rPr lang="en-US" dirty="0" smtClean="0"/>
              <a:t> </a:t>
            </a:r>
            <a:r>
              <a:rPr lang="en-US" dirty="0"/>
              <a:t>Isolate </a:t>
            </a:r>
            <a:r>
              <a:rPr lang="en-US" b="1" dirty="0"/>
              <a:t>one</a:t>
            </a:r>
            <a:r>
              <a:rPr lang="en-US" dirty="0"/>
              <a:t> behavior per outcome</a:t>
            </a:r>
            <a:r>
              <a:rPr lang="en-US" b="1" dirty="0"/>
              <a:t>. </a:t>
            </a:r>
            <a:r>
              <a:rPr lang="en-US" dirty="0"/>
              <a:t>(Exception: Outcomes required by disciplinary accrediting agencies</a:t>
            </a:r>
            <a:r>
              <a:rPr lang="en-US" dirty="0" smtClean="0"/>
              <a:t>.)</a:t>
            </a:r>
            <a:endParaRPr lang="en-US" dirty="0"/>
          </a:p>
          <a:p>
            <a:r>
              <a:rPr lang="en-US" dirty="0"/>
              <a:t>☒</a:t>
            </a:r>
            <a:r>
              <a:rPr lang="en-US" dirty="0" smtClean="0"/>
              <a:t> </a:t>
            </a:r>
            <a:r>
              <a:rPr lang="en-US" dirty="0"/>
              <a:t>Identify a </a:t>
            </a:r>
            <a:r>
              <a:rPr lang="en-US" b="1" dirty="0"/>
              <a:t>measurable, observable behavior</a:t>
            </a:r>
            <a:r>
              <a:rPr lang="en-US" dirty="0"/>
              <a:t> using an </a:t>
            </a:r>
            <a:r>
              <a:rPr lang="en-US" b="1" dirty="0"/>
              <a:t>action verb</a:t>
            </a:r>
            <a:r>
              <a:rPr lang="en-US" dirty="0"/>
              <a:t> (e.g., “students </a:t>
            </a:r>
            <a:r>
              <a:rPr lang="en-US" i="1" dirty="0"/>
              <a:t>summarize/compare/ design</a:t>
            </a:r>
            <a:r>
              <a:rPr lang="en-US" dirty="0"/>
              <a:t>” (observable) vs. “</a:t>
            </a:r>
            <a:r>
              <a:rPr lang="en-US" i="1" dirty="0"/>
              <a:t>understand/ know/are familiar with</a:t>
            </a:r>
            <a:r>
              <a:rPr lang="en-US" dirty="0"/>
              <a:t>” (not observable) or “</a:t>
            </a:r>
            <a:r>
              <a:rPr lang="en-US" i="1" dirty="0"/>
              <a:t>demonstrate</a:t>
            </a:r>
            <a:r>
              <a:rPr lang="en-US" dirty="0"/>
              <a:t>” (too vague</a:t>
            </a:r>
            <a:r>
              <a:rPr lang="en-US" dirty="0" smtClean="0"/>
              <a:t>)).</a:t>
            </a:r>
            <a:endParaRPr lang="en-US" dirty="0"/>
          </a:p>
          <a:p>
            <a:r>
              <a:rPr lang="en-US" dirty="0"/>
              <a:t>☒</a:t>
            </a:r>
            <a:r>
              <a:rPr lang="en-US" dirty="0" smtClean="0"/>
              <a:t> </a:t>
            </a:r>
            <a:r>
              <a:rPr lang="en-US" dirty="0"/>
              <a:t>Are clearly </a:t>
            </a:r>
            <a:r>
              <a:rPr lang="en-US" b="1" dirty="0"/>
              <a:t>derived</a:t>
            </a:r>
            <a:r>
              <a:rPr lang="en-US" dirty="0"/>
              <a:t> from the </a:t>
            </a:r>
            <a:r>
              <a:rPr lang="en-US" b="1" dirty="0"/>
              <a:t>mission </a:t>
            </a:r>
            <a:r>
              <a:rPr lang="en-US" b="1" dirty="0" smtClean="0"/>
              <a:t>statement</a:t>
            </a:r>
            <a:endParaRPr lang="en-US" dirty="0"/>
          </a:p>
          <a:p>
            <a:r>
              <a:rPr lang="en-US" dirty="0">
                <a:solidFill>
                  <a:srgbClr val="FF0000"/>
                </a:solidFill>
              </a:rPr>
              <a:t>☐Are “</a:t>
            </a:r>
            <a:r>
              <a:rPr lang="en-US" b="1" dirty="0">
                <a:solidFill>
                  <a:srgbClr val="FF0000"/>
                </a:solidFill>
              </a:rPr>
              <a:t>related</a:t>
            </a:r>
            <a:r>
              <a:rPr lang="en-US" dirty="0">
                <a:solidFill>
                  <a:srgbClr val="FF0000"/>
                </a:solidFill>
              </a:rPr>
              <a:t>” or linked to at least one assessment</a:t>
            </a:r>
            <a:r>
              <a:rPr lang="en-US" dirty="0" smtClean="0">
                <a:solidFill>
                  <a:srgbClr val="FF0000"/>
                </a:solidFill>
              </a:rPr>
              <a:t>.</a:t>
            </a:r>
            <a:endParaRPr lang="en-US" dirty="0">
              <a:solidFill>
                <a:srgbClr val="FF0000"/>
              </a:solidFill>
            </a:endParaRPr>
          </a:p>
          <a:p>
            <a:r>
              <a:rPr lang="en-US" dirty="0"/>
              <a:t>☒</a:t>
            </a:r>
            <a:r>
              <a:rPr lang="en-US" dirty="0" smtClean="0"/>
              <a:t> </a:t>
            </a:r>
            <a:r>
              <a:rPr lang="en-US" dirty="0"/>
              <a:t>Are </a:t>
            </a:r>
            <a:r>
              <a:rPr lang="en-US" b="1" dirty="0"/>
              <a:t>appropriate</a:t>
            </a:r>
            <a:r>
              <a:rPr lang="en-US" dirty="0"/>
              <a:t> for the target audience (e.g., BA vs. MA students)</a:t>
            </a:r>
          </a:p>
        </p:txBody>
      </p:sp>
    </p:spTree>
    <p:extLst>
      <p:ext uri="{BB962C8B-B14F-4D97-AF65-F5344CB8AC3E}">
        <p14:creationId xmlns:p14="http://schemas.microsoft.com/office/powerpoint/2010/main" val="3996257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Learning Outcomes Review</a:t>
            </a:r>
            <a:endParaRPr lang="en-US" dirty="0"/>
          </a:p>
        </p:txBody>
      </p:sp>
      <p:sp>
        <p:nvSpPr>
          <p:cNvPr id="3" name="Content Placeholder 2"/>
          <p:cNvSpPr>
            <a:spLocks noGrp="1"/>
          </p:cNvSpPr>
          <p:nvPr>
            <p:ph sz="quarter" idx="1"/>
          </p:nvPr>
        </p:nvSpPr>
        <p:spPr>
          <a:xfrm>
            <a:off x="457200" y="1600200"/>
            <a:ext cx="7848600" cy="5105400"/>
          </a:xfrm>
        </p:spPr>
        <p:txBody>
          <a:bodyPr>
            <a:normAutofit/>
          </a:bodyPr>
          <a:lstStyle/>
          <a:p>
            <a:pPr marL="0" indent="0">
              <a:buNone/>
            </a:pPr>
            <a:r>
              <a:rPr lang="en-US" i="1" dirty="0" smtClean="0"/>
              <a:t>Students:</a:t>
            </a:r>
          </a:p>
          <a:p>
            <a:pPr marL="457200" indent="-457200">
              <a:buFont typeface="+mj-lt"/>
              <a:buAutoNum type="arabicPeriod"/>
            </a:pPr>
            <a:r>
              <a:rPr lang="en-US" i="1" dirty="0" smtClean="0"/>
              <a:t>study theory </a:t>
            </a:r>
            <a:r>
              <a:rPr lang="en-US" i="1" dirty="0"/>
              <a:t>and research in second language acquisition and foreign language </a:t>
            </a:r>
            <a:r>
              <a:rPr lang="en-US" i="1" dirty="0" smtClean="0"/>
              <a:t>pedagogy.</a:t>
            </a:r>
          </a:p>
          <a:p>
            <a:pPr marL="457200" indent="-457200">
              <a:buFont typeface="+mj-lt"/>
              <a:buAutoNum type="arabicPeriod"/>
            </a:pPr>
            <a:r>
              <a:rPr lang="en-US" i="1" dirty="0" smtClean="0"/>
              <a:t>apply </a:t>
            </a:r>
            <a:r>
              <a:rPr lang="en-US" i="1" dirty="0"/>
              <a:t>theory and research to the evaluation of pedagogical materials and activities</a:t>
            </a:r>
            <a:r>
              <a:rPr lang="en-US" i="1" dirty="0" smtClean="0"/>
              <a:t>.</a:t>
            </a:r>
          </a:p>
          <a:p>
            <a:pPr marL="457200" indent="-457200">
              <a:buFont typeface="+mj-lt"/>
              <a:buAutoNum type="arabicPeriod"/>
            </a:pPr>
            <a:r>
              <a:rPr lang="en-US" i="1" dirty="0" smtClean="0"/>
              <a:t>develop/create </a:t>
            </a:r>
            <a:r>
              <a:rPr lang="en-US" i="1" dirty="0"/>
              <a:t>pedagogically sound materials. </a:t>
            </a:r>
            <a:r>
              <a:rPr lang="en-US" i="1" dirty="0" smtClean="0"/>
              <a:t>(pedagogically </a:t>
            </a:r>
            <a:r>
              <a:rPr lang="en-US" i="1" dirty="0"/>
              <a:t>sound = student appropriately applies theory and research to the target teaching context)</a:t>
            </a:r>
            <a:endParaRPr lang="en-US" i="1" dirty="0" smtClean="0"/>
          </a:p>
        </p:txBody>
      </p:sp>
    </p:spTree>
    <p:extLst>
      <p:ext uri="{BB962C8B-B14F-4D97-AF65-F5344CB8AC3E}">
        <p14:creationId xmlns:p14="http://schemas.microsoft.com/office/powerpoint/2010/main" val="1848760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“Related” Items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2771" y="304800"/>
            <a:ext cx="4509655" cy="2133600"/>
          </a:xfrm>
          <a:prstGeom prst="rect">
            <a:avLst/>
          </a:prstGeom>
          <a:ln>
            <a:solidFill>
              <a:schemeClr val="accent1">
                <a:lumMod val="75000"/>
              </a:schemeClr>
            </a:solidFill>
          </a:ln>
        </p:spPr>
      </p:pic>
      <p:pic>
        <p:nvPicPr>
          <p:cNvPr id="7" name="Content Placeholder 6"/>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381000" y="2571008"/>
            <a:ext cx="6482762" cy="3941398"/>
          </a:xfrm>
          <a:ln>
            <a:solidFill>
              <a:schemeClr val="accent1">
                <a:lumMod val="75000"/>
              </a:schemeClr>
            </a:solidFill>
          </a:ln>
        </p:spPr>
      </p:pic>
      <p:sp>
        <p:nvSpPr>
          <p:cNvPr id="8" name="Oval 7"/>
          <p:cNvSpPr/>
          <p:nvPr/>
        </p:nvSpPr>
        <p:spPr>
          <a:xfrm>
            <a:off x="685800" y="5181600"/>
            <a:ext cx="3200400" cy="914400"/>
          </a:xfrm>
          <a:prstGeom prst="ellipse">
            <a:avLst/>
          </a:prstGeom>
          <a:noFill/>
          <a:ln w="31750" cmpd="tri">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800600" y="1905000"/>
            <a:ext cx="23622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304800" y="5029200"/>
            <a:ext cx="685800" cy="304800"/>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17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Learning Outcomes Feedback</a:t>
            </a:r>
            <a:endParaRPr lang="en-US" dirty="0"/>
          </a:p>
        </p:txBody>
      </p:sp>
      <p:sp>
        <p:nvSpPr>
          <p:cNvPr id="3" name="Content Placeholder 2"/>
          <p:cNvSpPr>
            <a:spLocks noGrp="1"/>
          </p:cNvSpPr>
          <p:nvPr>
            <p:ph sz="quarter" idx="1"/>
          </p:nvPr>
        </p:nvSpPr>
        <p:spPr>
          <a:xfrm>
            <a:off x="457200" y="1600200"/>
            <a:ext cx="8077200" cy="5105400"/>
          </a:xfrm>
        </p:spPr>
        <p:txBody>
          <a:bodyPr>
            <a:normAutofit fontScale="77500" lnSpcReduction="20000"/>
          </a:bodyPr>
          <a:lstStyle/>
          <a:p>
            <a:pPr marL="0" indent="0">
              <a:buNone/>
            </a:pPr>
            <a:r>
              <a:rPr lang="en-US" u="sng" dirty="0"/>
              <a:t>Learning outcomes </a:t>
            </a:r>
            <a:r>
              <a:rPr lang="en-US" b="1" dirty="0"/>
              <a:t>(academic and student services/support programs)</a:t>
            </a:r>
            <a:r>
              <a:rPr lang="en-US" dirty="0"/>
              <a:t>:</a:t>
            </a:r>
          </a:p>
          <a:p>
            <a:r>
              <a:rPr lang="en-US" dirty="0">
                <a:solidFill>
                  <a:srgbClr val="FF0000"/>
                </a:solidFill>
              </a:rPr>
              <a:t>☒</a:t>
            </a:r>
            <a:r>
              <a:rPr lang="en-US" dirty="0" smtClean="0"/>
              <a:t> </a:t>
            </a:r>
            <a:r>
              <a:rPr lang="en-US" dirty="0"/>
              <a:t>State what graduating or exiting students should </a:t>
            </a:r>
            <a:r>
              <a:rPr lang="en-US" b="1" dirty="0"/>
              <a:t>know</a:t>
            </a:r>
            <a:r>
              <a:rPr lang="en-US" dirty="0"/>
              <a:t>, </a:t>
            </a:r>
            <a:r>
              <a:rPr lang="en-US" b="1" dirty="0"/>
              <a:t>be able to do</a:t>
            </a:r>
            <a:r>
              <a:rPr lang="en-US" dirty="0"/>
              <a:t>, </a:t>
            </a:r>
            <a:r>
              <a:rPr lang="en-US" b="1" dirty="0"/>
              <a:t>believe</a:t>
            </a:r>
            <a:r>
              <a:rPr lang="en-US" dirty="0"/>
              <a:t>, or </a:t>
            </a:r>
            <a:r>
              <a:rPr lang="en-US" b="1" dirty="0"/>
              <a:t>value</a:t>
            </a:r>
            <a:r>
              <a:rPr lang="en-US" dirty="0"/>
              <a:t> after participating in the program.</a:t>
            </a:r>
          </a:p>
          <a:p>
            <a:pPr marL="0" indent="0">
              <a:buNone/>
            </a:pPr>
            <a:endParaRPr lang="en-US" dirty="0"/>
          </a:p>
          <a:p>
            <a:pPr marL="0" indent="0">
              <a:buNone/>
            </a:pPr>
            <a:r>
              <a:rPr lang="en-US" u="sng" dirty="0"/>
              <a:t>Both program and learning outcomes:</a:t>
            </a:r>
            <a:endParaRPr lang="en-US" dirty="0"/>
          </a:p>
          <a:p>
            <a:r>
              <a:rPr lang="en-US" dirty="0">
                <a:solidFill>
                  <a:srgbClr val="FF0000"/>
                </a:solidFill>
              </a:rPr>
              <a:t>☒</a:t>
            </a:r>
            <a:r>
              <a:rPr lang="en-US" dirty="0" smtClean="0"/>
              <a:t> </a:t>
            </a:r>
            <a:r>
              <a:rPr lang="en-US" dirty="0"/>
              <a:t>Focus on the </a:t>
            </a:r>
            <a:r>
              <a:rPr lang="en-US" b="1" dirty="0"/>
              <a:t>results </a:t>
            </a:r>
            <a:r>
              <a:rPr lang="en-US" dirty="0"/>
              <a:t>of learning or participating in the program, not on the learning process, program activities, or teaching</a:t>
            </a:r>
            <a:r>
              <a:rPr lang="en-US" dirty="0" smtClean="0"/>
              <a:t>.</a:t>
            </a:r>
            <a:endParaRPr lang="en-US" dirty="0"/>
          </a:p>
          <a:p>
            <a:r>
              <a:rPr lang="en-US" dirty="0"/>
              <a:t>☒</a:t>
            </a:r>
            <a:r>
              <a:rPr lang="en-US" dirty="0" smtClean="0"/>
              <a:t> </a:t>
            </a:r>
            <a:r>
              <a:rPr lang="en-US" dirty="0"/>
              <a:t>Isolate </a:t>
            </a:r>
            <a:r>
              <a:rPr lang="en-US" b="1" dirty="0"/>
              <a:t>one</a:t>
            </a:r>
            <a:r>
              <a:rPr lang="en-US" dirty="0"/>
              <a:t> behavior per outcome</a:t>
            </a:r>
            <a:r>
              <a:rPr lang="en-US" b="1" dirty="0"/>
              <a:t>. </a:t>
            </a:r>
            <a:r>
              <a:rPr lang="en-US" dirty="0"/>
              <a:t>(Exception: Outcomes required by disciplinary accrediting agencies</a:t>
            </a:r>
            <a:r>
              <a:rPr lang="en-US" dirty="0" smtClean="0"/>
              <a:t>.)</a:t>
            </a:r>
            <a:endParaRPr lang="en-US" dirty="0"/>
          </a:p>
          <a:p>
            <a:r>
              <a:rPr lang="en-US" dirty="0"/>
              <a:t>☒</a:t>
            </a:r>
            <a:r>
              <a:rPr lang="en-US" dirty="0" smtClean="0"/>
              <a:t> </a:t>
            </a:r>
            <a:r>
              <a:rPr lang="en-US" dirty="0"/>
              <a:t>Identify a </a:t>
            </a:r>
            <a:r>
              <a:rPr lang="en-US" b="1" dirty="0"/>
              <a:t>measurable, observable behavior</a:t>
            </a:r>
            <a:r>
              <a:rPr lang="en-US" dirty="0"/>
              <a:t> using an </a:t>
            </a:r>
            <a:r>
              <a:rPr lang="en-US" b="1" dirty="0"/>
              <a:t>action verb</a:t>
            </a:r>
            <a:r>
              <a:rPr lang="en-US" dirty="0"/>
              <a:t> (e.g., “students </a:t>
            </a:r>
            <a:r>
              <a:rPr lang="en-US" i="1" dirty="0"/>
              <a:t>summarize/compare/ design</a:t>
            </a:r>
            <a:r>
              <a:rPr lang="en-US" dirty="0"/>
              <a:t>” (observable) vs. “</a:t>
            </a:r>
            <a:r>
              <a:rPr lang="en-US" i="1" dirty="0"/>
              <a:t>understand/ know/are familiar with</a:t>
            </a:r>
            <a:r>
              <a:rPr lang="en-US" dirty="0"/>
              <a:t>” (not observable) or “</a:t>
            </a:r>
            <a:r>
              <a:rPr lang="en-US" i="1" dirty="0"/>
              <a:t>demonstrate</a:t>
            </a:r>
            <a:r>
              <a:rPr lang="en-US" dirty="0"/>
              <a:t>” (too vague</a:t>
            </a:r>
            <a:r>
              <a:rPr lang="en-US" dirty="0" smtClean="0"/>
              <a:t>)).</a:t>
            </a:r>
            <a:endParaRPr lang="en-US" dirty="0"/>
          </a:p>
          <a:p>
            <a:r>
              <a:rPr lang="en-US" dirty="0"/>
              <a:t>☒</a:t>
            </a:r>
            <a:r>
              <a:rPr lang="en-US" dirty="0" smtClean="0"/>
              <a:t> </a:t>
            </a:r>
            <a:r>
              <a:rPr lang="en-US" dirty="0"/>
              <a:t>Are clearly </a:t>
            </a:r>
            <a:r>
              <a:rPr lang="en-US" b="1" dirty="0"/>
              <a:t>derived</a:t>
            </a:r>
            <a:r>
              <a:rPr lang="en-US" dirty="0"/>
              <a:t> from the </a:t>
            </a:r>
            <a:r>
              <a:rPr lang="en-US" b="1" dirty="0"/>
              <a:t>mission </a:t>
            </a:r>
            <a:r>
              <a:rPr lang="en-US" b="1" dirty="0" smtClean="0"/>
              <a:t>statement</a:t>
            </a:r>
            <a:endParaRPr lang="en-US" dirty="0"/>
          </a:p>
          <a:p>
            <a:r>
              <a:rPr lang="en-US" dirty="0">
                <a:solidFill>
                  <a:srgbClr val="00B050"/>
                </a:solidFill>
              </a:rPr>
              <a:t>☒ </a:t>
            </a:r>
            <a:r>
              <a:rPr lang="en-US" dirty="0" smtClean="0">
                <a:solidFill>
                  <a:srgbClr val="00B050"/>
                </a:solidFill>
              </a:rPr>
              <a:t>Are </a:t>
            </a:r>
            <a:r>
              <a:rPr lang="en-US" dirty="0">
                <a:solidFill>
                  <a:srgbClr val="00B050"/>
                </a:solidFill>
              </a:rPr>
              <a:t>“</a:t>
            </a:r>
            <a:r>
              <a:rPr lang="en-US" b="1" dirty="0">
                <a:solidFill>
                  <a:srgbClr val="00B050"/>
                </a:solidFill>
              </a:rPr>
              <a:t>related</a:t>
            </a:r>
            <a:r>
              <a:rPr lang="en-US" dirty="0">
                <a:solidFill>
                  <a:srgbClr val="00B050"/>
                </a:solidFill>
              </a:rPr>
              <a:t>” or linked to at least one assessment</a:t>
            </a:r>
            <a:r>
              <a:rPr lang="en-US" dirty="0" smtClean="0">
                <a:solidFill>
                  <a:srgbClr val="00B050"/>
                </a:solidFill>
              </a:rPr>
              <a:t>.</a:t>
            </a:r>
            <a:endParaRPr lang="en-US" dirty="0">
              <a:solidFill>
                <a:srgbClr val="00B050"/>
              </a:solidFill>
            </a:endParaRPr>
          </a:p>
          <a:p>
            <a:r>
              <a:rPr lang="en-US" dirty="0"/>
              <a:t>☒</a:t>
            </a:r>
            <a:r>
              <a:rPr lang="en-US" dirty="0" smtClean="0"/>
              <a:t> </a:t>
            </a:r>
            <a:r>
              <a:rPr lang="en-US" dirty="0"/>
              <a:t>Are </a:t>
            </a:r>
            <a:r>
              <a:rPr lang="en-US" b="1" dirty="0"/>
              <a:t>appropriate</a:t>
            </a:r>
            <a:r>
              <a:rPr lang="en-US" dirty="0"/>
              <a:t> for the target audience (e.g., BA vs. MA students)</a:t>
            </a:r>
          </a:p>
        </p:txBody>
      </p:sp>
    </p:spTree>
    <p:extLst>
      <p:ext uri="{BB962C8B-B14F-4D97-AF65-F5344CB8AC3E}">
        <p14:creationId xmlns:p14="http://schemas.microsoft.com/office/powerpoint/2010/main" val="80339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488090431"/>
              </p:ext>
            </p:extLst>
          </p:nvPr>
        </p:nvGraphicFramePr>
        <p:xfrm>
          <a:off x="228601" y="838200"/>
          <a:ext cx="8610599" cy="5791200"/>
        </p:xfrm>
        <a:graphic>
          <a:graphicData uri="http://schemas.openxmlformats.org/drawingml/2006/table">
            <a:tbl>
              <a:tblPr firstRow="1" bandRow="1">
                <a:tableStyleId>{5C22544A-7EE6-4342-B048-85BDC9FD1C3A}</a:tableStyleId>
              </a:tblPr>
              <a:tblGrid>
                <a:gridCol w="4343399"/>
                <a:gridCol w="990600"/>
                <a:gridCol w="914400"/>
                <a:gridCol w="990600"/>
                <a:gridCol w="1371600"/>
              </a:tblGrid>
              <a:tr h="611934">
                <a:tc>
                  <a:txBody>
                    <a:bodyPr/>
                    <a:lstStyle/>
                    <a:p>
                      <a:r>
                        <a:rPr kumimoji="0" lang="en-US" sz="1800" b="1" kern="1200" dirty="0" smtClean="0">
                          <a:solidFill>
                            <a:schemeClr val="lt1"/>
                          </a:solidFill>
                          <a:effectLst/>
                          <a:latin typeface="+mn-lt"/>
                          <a:ea typeface="+mn-ea"/>
                          <a:cs typeface="+mn-cs"/>
                        </a:rPr>
                        <a:t>OUTCOMES</a:t>
                      </a:r>
                      <a:endParaRPr lang="en-US" dirty="0"/>
                    </a:p>
                  </a:txBody>
                  <a:tcPr/>
                </a:tc>
                <a:tc>
                  <a:txBody>
                    <a:bodyPr/>
                    <a:lstStyle/>
                    <a:p>
                      <a:pPr marL="0" marR="57150">
                        <a:lnSpc>
                          <a:spcPct val="115000"/>
                        </a:lnSpc>
                        <a:spcBef>
                          <a:spcPts val="0"/>
                        </a:spcBef>
                        <a:spcAft>
                          <a:spcPts val="0"/>
                        </a:spcAft>
                      </a:pPr>
                      <a:r>
                        <a:rPr lang="en-US" sz="1000" b="1" dirty="0">
                          <a:effectLst/>
                          <a:latin typeface="Cambria"/>
                          <a:ea typeface="Calibri"/>
                          <a:cs typeface="Times New Roman"/>
                        </a:rPr>
                        <a:t>Reflects best practices</a:t>
                      </a:r>
                      <a:endParaRPr lang="en-US" sz="11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00" b="1">
                          <a:effectLst/>
                          <a:latin typeface="Cambria"/>
                          <a:ea typeface="Calibri"/>
                          <a:cs typeface="Times New Roman"/>
                        </a:rPr>
                        <a:t>Meets standards</a:t>
                      </a:r>
                      <a:endParaRPr lang="en-US" sz="11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00" b="1">
                          <a:effectLst/>
                          <a:latin typeface="Cambria"/>
                          <a:ea typeface="Calibri"/>
                          <a:cs typeface="Times New Roman"/>
                        </a:rPr>
                        <a:t>Needs development</a:t>
                      </a:r>
                      <a:endParaRPr lang="en-US" sz="11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00" b="1" dirty="0">
                          <a:effectLst/>
                          <a:latin typeface="Cambria"/>
                          <a:ea typeface="Calibri"/>
                          <a:cs typeface="Times New Roman"/>
                        </a:rPr>
                        <a:t>Reviewer </a:t>
                      </a:r>
                      <a:r>
                        <a:rPr lang="en-US" sz="1000" b="1" dirty="0" smtClean="0">
                          <a:effectLst/>
                          <a:latin typeface="Cambria"/>
                          <a:ea typeface="Calibri"/>
                          <a:cs typeface="Times New Roman"/>
                        </a:rPr>
                        <a:t>comments</a:t>
                      </a:r>
                      <a:endParaRPr lang="en-US" sz="1100" dirty="0">
                        <a:effectLst/>
                        <a:latin typeface="Calibri"/>
                        <a:ea typeface="Calibri"/>
                        <a:cs typeface="Times New Roman"/>
                      </a:endParaRPr>
                    </a:p>
                  </a:txBody>
                  <a:tcPr marL="68580" marR="68580" marT="0" marB="0"/>
                </a:tc>
              </a:tr>
              <a:tr h="5179266">
                <a:tc>
                  <a:txBody>
                    <a:bodyPr/>
                    <a:lstStyle/>
                    <a:p>
                      <a:r>
                        <a:rPr kumimoji="0" lang="en-US" sz="1200" u="sng" kern="1200" dirty="0" smtClean="0">
                          <a:solidFill>
                            <a:schemeClr val="dk1"/>
                          </a:solidFill>
                          <a:effectLst/>
                          <a:latin typeface="+mn-lt"/>
                          <a:ea typeface="+mn-ea"/>
                          <a:cs typeface="+mn-cs"/>
                        </a:rPr>
                        <a:t>Program outcomes </a:t>
                      </a:r>
                      <a:r>
                        <a:rPr kumimoji="0" lang="en-US" sz="1200" b="1" kern="1200" dirty="0" smtClean="0">
                          <a:solidFill>
                            <a:schemeClr val="dk1"/>
                          </a:solidFill>
                          <a:effectLst/>
                          <a:latin typeface="+mn-lt"/>
                          <a:ea typeface="+mn-ea"/>
                          <a:cs typeface="+mn-cs"/>
                        </a:rPr>
                        <a:t>(for student services/ support programs ONLY)</a:t>
                      </a:r>
                      <a:r>
                        <a:rPr kumimoji="0" lang="en-US" sz="1200" kern="1200" dirty="0" smtClean="0">
                          <a:solidFill>
                            <a:schemeClr val="dk1"/>
                          </a:solidFill>
                          <a:effectLst/>
                          <a:latin typeface="+mn-lt"/>
                          <a:ea typeface="+mn-ea"/>
                          <a:cs typeface="+mn-cs"/>
                        </a:rPr>
                        <a:t>:</a:t>
                      </a:r>
                    </a:p>
                    <a:p>
                      <a:r>
                        <a:rPr lang="en-US" sz="1200" dirty="0" smtClean="0">
                          <a:effectLst/>
                          <a:latin typeface="MS Gothic"/>
                          <a:ea typeface="Calibri"/>
                          <a:cs typeface="Times New Roman"/>
                        </a:rPr>
                        <a:t>☐</a:t>
                      </a:r>
                      <a:r>
                        <a:rPr kumimoji="0" lang="en-US" sz="1200" kern="1200" dirty="0" smtClean="0">
                          <a:solidFill>
                            <a:schemeClr val="dk1"/>
                          </a:solidFill>
                          <a:effectLst/>
                          <a:latin typeface="+mn-lt"/>
                          <a:ea typeface="+mn-ea"/>
                          <a:cs typeface="+mn-cs"/>
                        </a:rPr>
                        <a:t> State a </a:t>
                      </a:r>
                      <a:r>
                        <a:rPr kumimoji="0" lang="en-US" sz="1200" b="1" kern="1200" dirty="0" smtClean="0">
                          <a:solidFill>
                            <a:schemeClr val="dk1"/>
                          </a:solidFill>
                          <a:effectLst/>
                          <a:latin typeface="+mn-lt"/>
                          <a:ea typeface="+mn-ea"/>
                          <a:cs typeface="+mn-cs"/>
                        </a:rPr>
                        <a:t>program performance goal</a:t>
                      </a:r>
                      <a:r>
                        <a:rPr kumimoji="0" lang="en-US" sz="1200" kern="1200" dirty="0" smtClean="0">
                          <a:solidFill>
                            <a:schemeClr val="dk1"/>
                          </a:solidFill>
                          <a:effectLst/>
                          <a:latin typeface="+mn-lt"/>
                          <a:ea typeface="+mn-ea"/>
                          <a:cs typeface="+mn-cs"/>
                        </a:rPr>
                        <a:t> (e.g., retention rates, service rates, satisfaction levels). If possible, these should be framed with a student focus.</a:t>
                      </a:r>
                    </a:p>
                    <a:p>
                      <a:r>
                        <a:rPr kumimoji="0" lang="en-US" sz="1200" u="none" strike="noStrike" kern="1200" dirty="0" smtClean="0">
                          <a:solidFill>
                            <a:schemeClr val="dk1"/>
                          </a:solidFill>
                          <a:effectLst/>
                          <a:latin typeface="+mn-lt"/>
                          <a:ea typeface="+mn-ea"/>
                          <a:cs typeface="+mn-cs"/>
                        </a:rPr>
                        <a:t> </a:t>
                      </a:r>
                      <a:endParaRPr kumimoji="0" lang="en-US" sz="1200" kern="1200" dirty="0" smtClean="0">
                        <a:solidFill>
                          <a:schemeClr val="dk1"/>
                        </a:solidFill>
                        <a:effectLst/>
                        <a:latin typeface="+mn-lt"/>
                        <a:ea typeface="+mn-ea"/>
                        <a:cs typeface="+mn-cs"/>
                      </a:endParaRPr>
                    </a:p>
                    <a:p>
                      <a:r>
                        <a:rPr kumimoji="0" lang="en-US" sz="1200" u="sng" kern="1200" dirty="0" smtClean="0">
                          <a:solidFill>
                            <a:schemeClr val="dk1"/>
                          </a:solidFill>
                          <a:effectLst/>
                          <a:latin typeface="+mn-lt"/>
                          <a:ea typeface="+mn-ea"/>
                          <a:cs typeface="+mn-cs"/>
                        </a:rPr>
                        <a:t>Learning outcomes </a:t>
                      </a:r>
                      <a:r>
                        <a:rPr kumimoji="0" lang="en-US" sz="1200" b="1" kern="1200" dirty="0" smtClean="0">
                          <a:solidFill>
                            <a:schemeClr val="dk1"/>
                          </a:solidFill>
                          <a:effectLst/>
                          <a:latin typeface="+mn-lt"/>
                          <a:ea typeface="+mn-ea"/>
                          <a:cs typeface="+mn-cs"/>
                        </a:rPr>
                        <a:t>(academic and student services/support programs)</a:t>
                      </a:r>
                      <a:r>
                        <a:rPr kumimoji="0" lang="en-US" sz="1200" kern="1200" dirty="0" smtClean="0">
                          <a:solidFill>
                            <a:schemeClr val="dk1"/>
                          </a:solidFill>
                          <a:effectLst/>
                          <a:latin typeface="+mn-lt"/>
                          <a:ea typeface="+mn-ea"/>
                          <a:cs typeface="+mn-cs"/>
                        </a:rPr>
                        <a:t>:</a:t>
                      </a:r>
                    </a:p>
                    <a:p>
                      <a:r>
                        <a:rPr lang="en-US" sz="1200" dirty="0" smtClean="0"/>
                        <a:t>☒</a:t>
                      </a:r>
                      <a:r>
                        <a:rPr kumimoji="0" lang="en-US" sz="1200" kern="1200" dirty="0" smtClean="0">
                          <a:solidFill>
                            <a:schemeClr val="dk1"/>
                          </a:solidFill>
                          <a:effectLst/>
                          <a:latin typeface="+mn-lt"/>
                          <a:ea typeface="+mn-ea"/>
                          <a:cs typeface="+mn-cs"/>
                        </a:rPr>
                        <a:t> State what graduating or exiting students should </a:t>
                      </a:r>
                      <a:r>
                        <a:rPr kumimoji="0" lang="en-US" sz="1200" b="1" kern="1200" dirty="0" smtClean="0">
                          <a:solidFill>
                            <a:schemeClr val="dk1"/>
                          </a:solidFill>
                          <a:effectLst/>
                          <a:latin typeface="+mn-lt"/>
                          <a:ea typeface="+mn-ea"/>
                          <a:cs typeface="+mn-cs"/>
                        </a:rPr>
                        <a:t>know</a:t>
                      </a:r>
                      <a:r>
                        <a:rPr kumimoji="0" lang="en-US" sz="1200" kern="1200" dirty="0" smtClean="0">
                          <a:solidFill>
                            <a:schemeClr val="dk1"/>
                          </a:solidFill>
                          <a:effectLst/>
                          <a:latin typeface="+mn-lt"/>
                          <a:ea typeface="+mn-ea"/>
                          <a:cs typeface="+mn-cs"/>
                        </a:rPr>
                        <a:t>, </a:t>
                      </a:r>
                      <a:r>
                        <a:rPr kumimoji="0" lang="en-US" sz="1200" b="1" kern="1200" dirty="0" smtClean="0">
                          <a:solidFill>
                            <a:schemeClr val="dk1"/>
                          </a:solidFill>
                          <a:effectLst/>
                          <a:latin typeface="+mn-lt"/>
                          <a:ea typeface="+mn-ea"/>
                          <a:cs typeface="+mn-cs"/>
                        </a:rPr>
                        <a:t>be able to do</a:t>
                      </a:r>
                      <a:r>
                        <a:rPr kumimoji="0" lang="en-US" sz="1200" kern="1200" dirty="0" smtClean="0">
                          <a:solidFill>
                            <a:schemeClr val="dk1"/>
                          </a:solidFill>
                          <a:effectLst/>
                          <a:latin typeface="+mn-lt"/>
                          <a:ea typeface="+mn-ea"/>
                          <a:cs typeface="+mn-cs"/>
                        </a:rPr>
                        <a:t>, </a:t>
                      </a:r>
                      <a:r>
                        <a:rPr kumimoji="0" lang="en-US" sz="1200" b="1" kern="1200" dirty="0" smtClean="0">
                          <a:solidFill>
                            <a:schemeClr val="dk1"/>
                          </a:solidFill>
                          <a:effectLst/>
                          <a:latin typeface="+mn-lt"/>
                          <a:ea typeface="+mn-ea"/>
                          <a:cs typeface="+mn-cs"/>
                        </a:rPr>
                        <a:t>believe</a:t>
                      </a:r>
                      <a:r>
                        <a:rPr kumimoji="0" lang="en-US" sz="1200" kern="1200" dirty="0" smtClean="0">
                          <a:solidFill>
                            <a:schemeClr val="dk1"/>
                          </a:solidFill>
                          <a:effectLst/>
                          <a:latin typeface="+mn-lt"/>
                          <a:ea typeface="+mn-ea"/>
                          <a:cs typeface="+mn-cs"/>
                        </a:rPr>
                        <a:t>, or </a:t>
                      </a:r>
                      <a:r>
                        <a:rPr kumimoji="0" lang="en-US" sz="1200" b="1" kern="1200" dirty="0" smtClean="0">
                          <a:solidFill>
                            <a:schemeClr val="dk1"/>
                          </a:solidFill>
                          <a:effectLst/>
                          <a:latin typeface="+mn-lt"/>
                          <a:ea typeface="+mn-ea"/>
                          <a:cs typeface="+mn-cs"/>
                        </a:rPr>
                        <a:t>value</a:t>
                      </a:r>
                      <a:r>
                        <a:rPr kumimoji="0" lang="en-US" sz="1200" kern="1200" dirty="0" smtClean="0">
                          <a:solidFill>
                            <a:schemeClr val="dk1"/>
                          </a:solidFill>
                          <a:effectLst/>
                          <a:latin typeface="+mn-lt"/>
                          <a:ea typeface="+mn-ea"/>
                          <a:cs typeface="+mn-cs"/>
                        </a:rPr>
                        <a:t> after participating in the program.</a:t>
                      </a:r>
                    </a:p>
                    <a:p>
                      <a:r>
                        <a:rPr kumimoji="0" lang="en-US" sz="1200" kern="1200" dirty="0" smtClean="0">
                          <a:solidFill>
                            <a:schemeClr val="dk1"/>
                          </a:solidFill>
                          <a:effectLst/>
                          <a:latin typeface="+mn-lt"/>
                          <a:ea typeface="+mn-ea"/>
                          <a:cs typeface="+mn-cs"/>
                        </a:rPr>
                        <a:t> </a:t>
                      </a:r>
                    </a:p>
                    <a:p>
                      <a:r>
                        <a:rPr kumimoji="0" lang="en-US" sz="1200" u="sng" kern="1200" dirty="0" smtClean="0">
                          <a:solidFill>
                            <a:schemeClr val="dk1"/>
                          </a:solidFill>
                          <a:effectLst/>
                          <a:latin typeface="+mn-lt"/>
                          <a:ea typeface="+mn-ea"/>
                          <a:cs typeface="+mn-cs"/>
                        </a:rPr>
                        <a:t>Both program and learning outcomes:</a:t>
                      </a:r>
                      <a:endParaRPr kumimoji="0" lang="en-US" sz="1200" kern="1200" dirty="0" smtClean="0">
                        <a:solidFill>
                          <a:schemeClr val="dk1"/>
                        </a:solidFill>
                        <a:effectLst/>
                        <a:latin typeface="+mn-lt"/>
                        <a:ea typeface="+mn-ea"/>
                        <a:cs typeface="+mn-cs"/>
                      </a:endParaRPr>
                    </a:p>
                    <a:p>
                      <a:r>
                        <a:rPr lang="en-US" sz="1200" dirty="0" smtClean="0"/>
                        <a:t>☒</a:t>
                      </a:r>
                      <a:r>
                        <a:rPr kumimoji="0" lang="en-US" sz="1200" kern="1200" dirty="0" smtClean="0">
                          <a:solidFill>
                            <a:schemeClr val="dk1"/>
                          </a:solidFill>
                          <a:effectLst/>
                          <a:latin typeface="+mn-lt"/>
                          <a:ea typeface="+mn-ea"/>
                          <a:cs typeface="+mn-cs"/>
                        </a:rPr>
                        <a:t> Focus on the </a:t>
                      </a:r>
                      <a:r>
                        <a:rPr kumimoji="0" lang="en-US" sz="1200" b="1" kern="1200" dirty="0" smtClean="0">
                          <a:solidFill>
                            <a:schemeClr val="dk1"/>
                          </a:solidFill>
                          <a:effectLst/>
                          <a:latin typeface="+mn-lt"/>
                          <a:ea typeface="+mn-ea"/>
                          <a:cs typeface="+mn-cs"/>
                        </a:rPr>
                        <a:t>results </a:t>
                      </a:r>
                      <a:r>
                        <a:rPr kumimoji="0" lang="en-US" sz="1200" kern="1200" dirty="0" smtClean="0">
                          <a:solidFill>
                            <a:schemeClr val="dk1"/>
                          </a:solidFill>
                          <a:effectLst/>
                          <a:latin typeface="+mn-lt"/>
                          <a:ea typeface="+mn-ea"/>
                          <a:cs typeface="+mn-cs"/>
                        </a:rPr>
                        <a:t>of learning or participating in the program, not on the learning process, program activities, or teaching.</a:t>
                      </a:r>
                    </a:p>
                    <a:p>
                      <a:r>
                        <a:rPr lang="en-US" sz="1200" dirty="0" smtClean="0"/>
                        <a:t>☒</a:t>
                      </a:r>
                      <a:r>
                        <a:rPr kumimoji="0" lang="en-US" sz="1200" kern="1200" dirty="0" smtClean="0">
                          <a:solidFill>
                            <a:schemeClr val="dk1"/>
                          </a:solidFill>
                          <a:effectLst/>
                          <a:latin typeface="+mn-lt"/>
                          <a:ea typeface="+mn-ea"/>
                          <a:cs typeface="+mn-cs"/>
                        </a:rPr>
                        <a:t> Isolate </a:t>
                      </a:r>
                      <a:r>
                        <a:rPr kumimoji="0" lang="en-US" sz="1200" b="1" kern="1200" dirty="0" smtClean="0">
                          <a:solidFill>
                            <a:schemeClr val="dk1"/>
                          </a:solidFill>
                          <a:effectLst/>
                          <a:latin typeface="+mn-lt"/>
                          <a:ea typeface="+mn-ea"/>
                          <a:cs typeface="+mn-cs"/>
                        </a:rPr>
                        <a:t>one</a:t>
                      </a:r>
                      <a:r>
                        <a:rPr kumimoji="0" lang="en-US" sz="1200" kern="1200" dirty="0" smtClean="0">
                          <a:solidFill>
                            <a:schemeClr val="dk1"/>
                          </a:solidFill>
                          <a:effectLst/>
                          <a:latin typeface="+mn-lt"/>
                          <a:ea typeface="+mn-ea"/>
                          <a:cs typeface="+mn-cs"/>
                        </a:rPr>
                        <a:t> behavior per outcome</a:t>
                      </a:r>
                      <a:r>
                        <a:rPr kumimoji="0" lang="en-US" sz="1200" b="1" kern="1200" dirty="0" smtClean="0">
                          <a:solidFill>
                            <a:schemeClr val="dk1"/>
                          </a:solidFill>
                          <a:effectLst/>
                          <a:latin typeface="+mn-lt"/>
                          <a:ea typeface="+mn-ea"/>
                          <a:cs typeface="+mn-cs"/>
                        </a:rPr>
                        <a:t>. </a:t>
                      </a:r>
                      <a:r>
                        <a:rPr kumimoji="0" lang="en-US" sz="1200" kern="1200" dirty="0" smtClean="0">
                          <a:solidFill>
                            <a:schemeClr val="dk1"/>
                          </a:solidFill>
                          <a:effectLst/>
                          <a:latin typeface="+mn-lt"/>
                          <a:ea typeface="+mn-ea"/>
                          <a:cs typeface="+mn-cs"/>
                        </a:rPr>
                        <a:t>(Exception: Outcomes required by disciplinary accrediting agencies.)</a:t>
                      </a:r>
                    </a:p>
                    <a:p>
                      <a:r>
                        <a:rPr lang="en-US" sz="1200" dirty="0" smtClean="0"/>
                        <a:t>☒</a:t>
                      </a:r>
                      <a:r>
                        <a:rPr kumimoji="0" lang="en-US" sz="1200" kern="1200" dirty="0" smtClean="0">
                          <a:solidFill>
                            <a:schemeClr val="dk1"/>
                          </a:solidFill>
                          <a:effectLst/>
                          <a:latin typeface="+mn-lt"/>
                          <a:ea typeface="+mn-ea"/>
                          <a:cs typeface="+mn-cs"/>
                        </a:rPr>
                        <a:t> Identify a </a:t>
                      </a:r>
                      <a:r>
                        <a:rPr kumimoji="0" lang="en-US" sz="1200" b="1" kern="1200" dirty="0" smtClean="0">
                          <a:solidFill>
                            <a:schemeClr val="dk1"/>
                          </a:solidFill>
                          <a:effectLst/>
                          <a:latin typeface="+mn-lt"/>
                          <a:ea typeface="+mn-ea"/>
                          <a:cs typeface="+mn-cs"/>
                        </a:rPr>
                        <a:t>measurable, observable behavior</a:t>
                      </a:r>
                      <a:r>
                        <a:rPr kumimoji="0" lang="en-US" sz="1200" kern="1200" dirty="0" smtClean="0">
                          <a:solidFill>
                            <a:schemeClr val="dk1"/>
                          </a:solidFill>
                          <a:effectLst/>
                          <a:latin typeface="+mn-lt"/>
                          <a:ea typeface="+mn-ea"/>
                          <a:cs typeface="+mn-cs"/>
                        </a:rPr>
                        <a:t> using an </a:t>
                      </a:r>
                      <a:r>
                        <a:rPr kumimoji="0" lang="en-US" sz="1200" b="1" kern="1200" dirty="0" smtClean="0">
                          <a:solidFill>
                            <a:schemeClr val="dk1"/>
                          </a:solidFill>
                          <a:effectLst/>
                          <a:latin typeface="+mn-lt"/>
                          <a:ea typeface="+mn-ea"/>
                          <a:cs typeface="+mn-cs"/>
                        </a:rPr>
                        <a:t>action verb</a:t>
                      </a:r>
                      <a:r>
                        <a:rPr kumimoji="0" lang="en-US" sz="1200" kern="1200" dirty="0" smtClean="0">
                          <a:solidFill>
                            <a:schemeClr val="dk1"/>
                          </a:solidFill>
                          <a:effectLst/>
                          <a:latin typeface="+mn-lt"/>
                          <a:ea typeface="+mn-ea"/>
                          <a:cs typeface="+mn-cs"/>
                        </a:rPr>
                        <a:t> (e.g., “students </a:t>
                      </a:r>
                      <a:r>
                        <a:rPr kumimoji="0" lang="en-US" sz="1200" i="1" kern="1200" dirty="0" smtClean="0">
                          <a:solidFill>
                            <a:schemeClr val="dk1"/>
                          </a:solidFill>
                          <a:effectLst/>
                          <a:latin typeface="+mn-lt"/>
                          <a:ea typeface="+mn-ea"/>
                          <a:cs typeface="+mn-cs"/>
                        </a:rPr>
                        <a:t>summarize/compare/ design</a:t>
                      </a:r>
                      <a:r>
                        <a:rPr kumimoji="0" lang="en-US" sz="1200" kern="1200" dirty="0" smtClean="0">
                          <a:solidFill>
                            <a:schemeClr val="dk1"/>
                          </a:solidFill>
                          <a:effectLst/>
                          <a:latin typeface="+mn-lt"/>
                          <a:ea typeface="+mn-ea"/>
                          <a:cs typeface="+mn-cs"/>
                        </a:rPr>
                        <a:t>” (observable) vs. “</a:t>
                      </a:r>
                      <a:r>
                        <a:rPr kumimoji="0" lang="en-US" sz="1200" i="1" kern="1200" dirty="0" smtClean="0">
                          <a:solidFill>
                            <a:schemeClr val="dk1"/>
                          </a:solidFill>
                          <a:effectLst/>
                          <a:latin typeface="+mn-lt"/>
                          <a:ea typeface="+mn-ea"/>
                          <a:cs typeface="+mn-cs"/>
                        </a:rPr>
                        <a:t>understand/ know/are familiar with</a:t>
                      </a:r>
                      <a:r>
                        <a:rPr kumimoji="0" lang="en-US" sz="1200" kern="1200" dirty="0" smtClean="0">
                          <a:solidFill>
                            <a:schemeClr val="dk1"/>
                          </a:solidFill>
                          <a:effectLst/>
                          <a:latin typeface="+mn-lt"/>
                          <a:ea typeface="+mn-ea"/>
                          <a:cs typeface="+mn-cs"/>
                        </a:rPr>
                        <a:t>” (not observable) or “</a:t>
                      </a:r>
                      <a:r>
                        <a:rPr kumimoji="0" lang="en-US" sz="1200" i="1" kern="1200" dirty="0" smtClean="0">
                          <a:solidFill>
                            <a:schemeClr val="dk1"/>
                          </a:solidFill>
                          <a:effectLst/>
                          <a:latin typeface="+mn-lt"/>
                          <a:ea typeface="+mn-ea"/>
                          <a:cs typeface="+mn-cs"/>
                        </a:rPr>
                        <a:t>demonstrate</a:t>
                      </a:r>
                      <a:r>
                        <a:rPr kumimoji="0" lang="en-US" sz="1200" kern="1200" dirty="0" smtClean="0">
                          <a:solidFill>
                            <a:schemeClr val="dk1"/>
                          </a:solidFill>
                          <a:effectLst/>
                          <a:latin typeface="+mn-lt"/>
                          <a:ea typeface="+mn-ea"/>
                          <a:cs typeface="+mn-cs"/>
                        </a:rPr>
                        <a:t>” (too vague)).</a:t>
                      </a:r>
                    </a:p>
                    <a:p>
                      <a:r>
                        <a:rPr lang="en-US" sz="1200" dirty="0" smtClean="0"/>
                        <a:t>☒</a:t>
                      </a:r>
                      <a:r>
                        <a:rPr kumimoji="0" lang="en-US" sz="1200" kern="1200" dirty="0" smtClean="0">
                          <a:solidFill>
                            <a:schemeClr val="dk1"/>
                          </a:solidFill>
                          <a:effectLst/>
                          <a:latin typeface="+mn-lt"/>
                          <a:ea typeface="+mn-ea"/>
                          <a:cs typeface="+mn-cs"/>
                        </a:rPr>
                        <a:t> Are clearly </a:t>
                      </a:r>
                      <a:r>
                        <a:rPr kumimoji="0" lang="en-US" sz="1200" b="1" kern="1200" dirty="0" smtClean="0">
                          <a:solidFill>
                            <a:schemeClr val="dk1"/>
                          </a:solidFill>
                          <a:effectLst/>
                          <a:latin typeface="+mn-lt"/>
                          <a:ea typeface="+mn-ea"/>
                          <a:cs typeface="+mn-cs"/>
                        </a:rPr>
                        <a:t>derived</a:t>
                      </a:r>
                      <a:r>
                        <a:rPr kumimoji="0" lang="en-US" sz="1200" kern="1200" dirty="0" smtClean="0">
                          <a:solidFill>
                            <a:schemeClr val="dk1"/>
                          </a:solidFill>
                          <a:effectLst/>
                          <a:latin typeface="+mn-lt"/>
                          <a:ea typeface="+mn-ea"/>
                          <a:cs typeface="+mn-cs"/>
                        </a:rPr>
                        <a:t> from the </a:t>
                      </a:r>
                      <a:r>
                        <a:rPr kumimoji="0" lang="en-US" sz="1200" b="1" kern="1200" dirty="0" smtClean="0">
                          <a:solidFill>
                            <a:schemeClr val="dk1"/>
                          </a:solidFill>
                          <a:effectLst/>
                          <a:latin typeface="+mn-lt"/>
                          <a:ea typeface="+mn-ea"/>
                          <a:cs typeface="+mn-cs"/>
                        </a:rPr>
                        <a:t>mission statement</a:t>
                      </a:r>
                      <a:endParaRPr kumimoji="0" lang="en-US" sz="1200" kern="1200" dirty="0" smtClean="0">
                        <a:solidFill>
                          <a:schemeClr val="dk1"/>
                        </a:solidFill>
                        <a:effectLst/>
                        <a:latin typeface="+mn-lt"/>
                        <a:ea typeface="+mn-ea"/>
                        <a:cs typeface="+mn-cs"/>
                      </a:endParaRPr>
                    </a:p>
                    <a:p>
                      <a:r>
                        <a:rPr lang="en-US" sz="1200" dirty="0" smtClean="0"/>
                        <a:t>☒</a:t>
                      </a:r>
                      <a:r>
                        <a:rPr kumimoji="0" lang="en-US" sz="1200" kern="1200" dirty="0" smtClean="0">
                          <a:solidFill>
                            <a:schemeClr val="dk1"/>
                          </a:solidFill>
                          <a:effectLst/>
                          <a:latin typeface="+mn-lt"/>
                          <a:ea typeface="+mn-ea"/>
                          <a:cs typeface="+mn-cs"/>
                        </a:rPr>
                        <a:t>Are “</a:t>
                      </a:r>
                      <a:r>
                        <a:rPr kumimoji="0" lang="en-US" sz="1200" b="1" kern="1200" dirty="0" smtClean="0">
                          <a:solidFill>
                            <a:schemeClr val="dk1"/>
                          </a:solidFill>
                          <a:effectLst/>
                          <a:latin typeface="+mn-lt"/>
                          <a:ea typeface="+mn-ea"/>
                          <a:cs typeface="+mn-cs"/>
                        </a:rPr>
                        <a:t>related</a:t>
                      </a:r>
                      <a:r>
                        <a:rPr kumimoji="0" lang="en-US" sz="1200" kern="1200" dirty="0" smtClean="0">
                          <a:solidFill>
                            <a:schemeClr val="dk1"/>
                          </a:solidFill>
                          <a:effectLst/>
                          <a:latin typeface="+mn-lt"/>
                          <a:ea typeface="+mn-ea"/>
                          <a:cs typeface="+mn-cs"/>
                        </a:rPr>
                        <a:t>” or linked to at least one assessment.</a:t>
                      </a:r>
                    </a:p>
                    <a:p>
                      <a:r>
                        <a:rPr lang="en-US" sz="1200" dirty="0" smtClean="0"/>
                        <a:t>☒</a:t>
                      </a:r>
                      <a:r>
                        <a:rPr kumimoji="0" lang="en-US" sz="1200" kern="1200" dirty="0" smtClean="0">
                          <a:solidFill>
                            <a:schemeClr val="dk1"/>
                          </a:solidFill>
                          <a:effectLst/>
                          <a:latin typeface="+mn-lt"/>
                          <a:ea typeface="+mn-ea"/>
                          <a:cs typeface="+mn-cs"/>
                        </a:rPr>
                        <a:t> Are </a:t>
                      </a:r>
                      <a:r>
                        <a:rPr kumimoji="0" lang="en-US" sz="1200" b="1" kern="1200" dirty="0" smtClean="0">
                          <a:solidFill>
                            <a:schemeClr val="dk1"/>
                          </a:solidFill>
                          <a:effectLst/>
                          <a:latin typeface="+mn-lt"/>
                          <a:ea typeface="+mn-ea"/>
                          <a:cs typeface="+mn-cs"/>
                        </a:rPr>
                        <a:t>appropriate</a:t>
                      </a:r>
                      <a:r>
                        <a:rPr kumimoji="0" lang="en-US" sz="1200" kern="1200" dirty="0" smtClean="0">
                          <a:solidFill>
                            <a:schemeClr val="dk1"/>
                          </a:solidFill>
                          <a:effectLst/>
                          <a:latin typeface="+mn-lt"/>
                          <a:ea typeface="+mn-ea"/>
                          <a:cs typeface="+mn-cs"/>
                        </a:rPr>
                        <a:t> for the target audience (e.g., BA vs. MA students)</a:t>
                      </a:r>
                      <a:endParaRPr lang="en-US" sz="1200" dirty="0"/>
                    </a:p>
                  </a:txBody>
                  <a:tcPr/>
                </a:tc>
                <a:tc>
                  <a:txBody>
                    <a:bodyPr/>
                    <a:lstStyle/>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u="sng" dirty="0">
                          <a:effectLst/>
                          <a:latin typeface="Cambria"/>
                          <a:ea typeface="Calibri"/>
                          <a:cs typeface="Times New Roman"/>
                        </a:rPr>
                        <a:t> All</a:t>
                      </a:r>
                      <a:r>
                        <a:rPr lang="en-US" sz="1100" dirty="0">
                          <a:effectLst/>
                          <a:latin typeface="Cambria"/>
                          <a:ea typeface="Calibri"/>
                          <a:cs typeface="Times New Roman"/>
                        </a:rPr>
                        <a:t> outcomes meet all of the criteria.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and</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The assessment plan includes the required minimum number of outcomes.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b="1" dirty="0" smtClean="0"/>
                        <a:t>☒</a:t>
                      </a:r>
                      <a:r>
                        <a:rPr lang="en-US" sz="1100" u="sng" dirty="0" smtClean="0">
                          <a:effectLst/>
                          <a:latin typeface="Cambria"/>
                          <a:ea typeface="Calibri"/>
                          <a:cs typeface="Times New Roman"/>
                        </a:rPr>
                        <a:t> </a:t>
                      </a:r>
                      <a:r>
                        <a:rPr lang="en-US" sz="1100" u="sng" dirty="0">
                          <a:effectLst/>
                          <a:latin typeface="Cambria"/>
                          <a:ea typeface="Calibri"/>
                          <a:cs typeface="Times New Roman"/>
                        </a:rPr>
                        <a:t>Most</a:t>
                      </a:r>
                      <a:r>
                        <a:rPr lang="en-US" sz="1100" dirty="0">
                          <a:effectLst/>
                          <a:latin typeface="Cambria"/>
                          <a:ea typeface="Calibri"/>
                          <a:cs typeface="Times New Roman"/>
                        </a:rPr>
                        <a:t> outcomes meet all of the criteria</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and</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b="1" dirty="0" smtClean="0"/>
                        <a:t>☒</a:t>
                      </a:r>
                      <a:r>
                        <a:rPr lang="en-US" sz="1100" b="1" dirty="0" smtClean="0">
                          <a:effectLst/>
                          <a:latin typeface="Cambria"/>
                          <a:ea typeface="Calibri"/>
                          <a:cs typeface="Times New Roman"/>
                        </a:rPr>
                        <a:t> </a:t>
                      </a:r>
                      <a:r>
                        <a:rPr lang="en-US" sz="1100" dirty="0">
                          <a:effectLst/>
                          <a:latin typeface="Cambria"/>
                          <a:ea typeface="Calibri"/>
                          <a:cs typeface="Times New Roman"/>
                        </a:rPr>
                        <a:t>The assessment plan includes the required minimum number of outcomes.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u="sng" dirty="0">
                          <a:effectLst/>
                          <a:latin typeface="Cambria"/>
                          <a:ea typeface="Calibri"/>
                          <a:cs typeface="Times New Roman"/>
                        </a:rPr>
                        <a:t> Few or none</a:t>
                      </a:r>
                      <a:r>
                        <a:rPr lang="en-US" sz="1100" dirty="0">
                          <a:effectLst/>
                          <a:latin typeface="Cambria"/>
                          <a:ea typeface="Calibri"/>
                          <a:cs typeface="Times New Roman"/>
                        </a:rPr>
                        <a:t> of the outcomes meet all of the criteria.</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or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The assessment plan does </a:t>
                      </a:r>
                      <a:r>
                        <a:rPr lang="en-US" sz="1100" u="sng" dirty="0">
                          <a:effectLst/>
                          <a:latin typeface="Cambria"/>
                          <a:ea typeface="Calibri"/>
                          <a:cs typeface="Times New Roman"/>
                        </a:rPr>
                        <a:t>not</a:t>
                      </a:r>
                      <a:r>
                        <a:rPr lang="en-US" sz="1100" dirty="0">
                          <a:effectLst/>
                          <a:latin typeface="Cambria"/>
                          <a:ea typeface="Calibri"/>
                          <a:cs typeface="Times New Roman"/>
                        </a:rPr>
                        <a:t> include the required minimum number of outcomes.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txBody>
                  <a:tcPr marL="68580" marR="68580" marT="0" marB="0"/>
                </a:tc>
                <a:tc>
                  <a:txBody>
                    <a:bodyPr/>
                    <a:lstStyle/>
                    <a:p>
                      <a:endParaRPr lang="en-US" dirty="0" smtClean="0"/>
                    </a:p>
                    <a:p>
                      <a:r>
                        <a:rPr lang="en-US" sz="1600" b="1" i="1" dirty="0" smtClean="0"/>
                        <a:t>The 1</a:t>
                      </a:r>
                      <a:r>
                        <a:rPr lang="en-US" sz="1600" b="1" i="1" baseline="30000" dirty="0" smtClean="0"/>
                        <a:t>st</a:t>
                      </a:r>
                      <a:r>
                        <a:rPr lang="en-US" sz="1600" b="1" i="1" dirty="0" smtClean="0"/>
                        <a:t> outcome needs to focus on the results of learning; the other 2 outcomes are fine.</a:t>
                      </a:r>
                      <a:endParaRPr lang="en-US" sz="1600" b="1" i="1" dirty="0"/>
                    </a:p>
                  </a:txBody>
                  <a:tcPr/>
                </a:tc>
              </a:tr>
            </a:tbl>
          </a:graphicData>
        </a:graphic>
      </p:graphicFrame>
      <p:sp>
        <p:nvSpPr>
          <p:cNvPr id="5" name="Oval 4"/>
          <p:cNvSpPr/>
          <p:nvPr/>
        </p:nvSpPr>
        <p:spPr>
          <a:xfrm>
            <a:off x="5334000" y="1524000"/>
            <a:ext cx="1219200" cy="36576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6" name="Oval 5"/>
          <p:cNvSpPr/>
          <p:nvPr/>
        </p:nvSpPr>
        <p:spPr>
          <a:xfrm>
            <a:off x="7239000" y="1447800"/>
            <a:ext cx="1600200" cy="31242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538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Curriculum Map Feedback</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curriculum map is a representative of which learning outcomes are addressed in each course or activity in a program.</a:t>
            </a:r>
          </a:p>
          <a:p>
            <a:r>
              <a:rPr lang="en-US" dirty="0" smtClean="0"/>
              <a:t>The sample map lists each outcome in the first column, so we can check that box.</a:t>
            </a:r>
          </a:p>
          <a:p>
            <a:r>
              <a:rPr lang="en-US" dirty="0" smtClean="0"/>
              <a:t>It lists SOME courses individually, but then lists 7XXX as a group for all 7000-level courses and “Electives”. Can’t check 2</a:t>
            </a:r>
            <a:r>
              <a:rPr lang="en-US" baseline="30000" dirty="0" smtClean="0"/>
              <a:t>nd</a:t>
            </a:r>
            <a:r>
              <a:rPr lang="en-US" dirty="0" smtClean="0"/>
              <a:t> box.</a:t>
            </a:r>
          </a:p>
          <a:p>
            <a:r>
              <a:rPr lang="en-US" dirty="0" smtClean="0"/>
              <a:t>6000-level courses and electives have level info, but courses aren’t listed individually, so can’t check 3</a:t>
            </a:r>
            <a:r>
              <a:rPr lang="en-US" baseline="30000" dirty="0" smtClean="0"/>
              <a:t>rd</a:t>
            </a:r>
            <a:r>
              <a:rPr lang="en-US" dirty="0" smtClean="0"/>
              <a:t> box.</a:t>
            </a:r>
          </a:p>
          <a:p>
            <a:r>
              <a:rPr lang="en-US" dirty="0" smtClean="0"/>
              <a:t>The map is limited to courses for only one program, though, so can check the last box</a:t>
            </a:r>
            <a:endParaRPr lang="en-US" dirty="0"/>
          </a:p>
        </p:txBody>
      </p:sp>
    </p:spTree>
    <p:extLst>
      <p:ext uri="{BB962C8B-B14F-4D97-AF65-F5344CB8AC3E}">
        <p14:creationId xmlns:p14="http://schemas.microsoft.com/office/powerpoint/2010/main" val="2849422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dirty="0" smtClean="0"/>
              <a:t>Sample Curriculum Map Review</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50327039"/>
              </p:ext>
            </p:extLst>
          </p:nvPr>
        </p:nvGraphicFramePr>
        <p:xfrm>
          <a:off x="1905000" y="1143000"/>
          <a:ext cx="4930063" cy="5181601"/>
        </p:xfrm>
        <a:graphic>
          <a:graphicData uri="http://schemas.openxmlformats.org/drawingml/2006/table">
            <a:tbl>
              <a:tblPr firstRow="1" firstCol="1" bandRow="1">
                <a:tableStyleId>{5C22544A-7EE6-4342-B048-85BDC9FD1C3A}</a:tableStyleId>
              </a:tblPr>
              <a:tblGrid>
                <a:gridCol w="1140579"/>
                <a:gridCol w="603890"/>
                <a:gridCol w="665494"/>
                <a:gridCol w="756030"/>
                <a:gridCol w="756030"/>
                <a:gridCol w="1008040"/>
              </a:tblGrid>
              <a:tr h="1598141">
                <a:tc>
                  <a:txBody>
                    <a:bodyPr/>
                    <a:lstStyle/>
                    <a:p>
                      <a:pPr marL="0" marR="0">
                        <a:lnSpc>
                          <a:spcPct val="120000"/>
                        </a:lnSpc>
                        <a:spcBef>
                          <a:spcPts val="1000"/>
                        </a:spcBef>
                        <a:spcAft>
                          <a:spcPts val="0"/>
                        </a:spcAft>
                        <a:tabLst>
                          <a:tab pos="804545" algn="r"/>
                          <a:tab pos="846455" algn="r"/>
                        </a:tabLst>
                      </a:pPr>
                      <a:r>
                        <a:rPr lang="en-US" sz="1400" dirty="0">
                          <a:effectLst/>
                        </a:rPr>
                        <a:t>Learning Outcome</a:t>
                      </a:r>
                      <a:endParaRPr lang="en-US" sz="1400" b="1" dirty="0">
                        <a:solidFill>
                          <a:srgbClr val="FEFEFE"/>
                        </a:solidFill>
                        <a:effectLst/>
                        <a:latin typeface="Helvetica Neue"/>
                        <a:ea typeface="Helvetica Neue"/>
                        <a:cs typeface="Helvetica Neue"/>
                      </a:endParaRPr>
                    </a:p>
                  </a:txBody>
                  <a:tcPr marL="50800" marR="50800" marT="50800" marB="50800"/>
                </a:tc>
                <a:tc>
                  <a:txBody>
                    <a:bodyPr/>
                    <a:lstStyle/>
                    <a:p>
                      <a:pPr marL="0" marR="0">
                        <a:lnSpc>
                          <a:spcPct val="120000"/>
                        </a:lnSpc>
                        <a:spcBef>
                          <a:spcPts val="1000"/>
                        </a:spcBef>
                        <a:spcAft>
                          <a:spcPts val="0"/>
                        </a:spcAft>
                        <a:tabLst>
                          <a:tab pos="804545" algn="r"/>
                          <a:tab pos="846455" algn="r"/>
                        </a:tabLst>
                      </a:pPr>
                      <a:r>
                        <a:rPr lang="en-US" sz="1400" dirty="0" smtClean="0">
                          <a:effectLst/>
                        </a:rPr>
                        <a:t>6100</a:t>
                      </a:r>
                      <a:endParaRPr lang="en-US" sz="1400" b="1" dirty="0">
                        <a:solidFill>
                          <a:srgbClr val="FEFEFE"/>
                        </a:solidFill>
                        <a:effectLst/>
                        <a:latin typeface="Helvetica Neue"/>
                        <a:ea typeface="Helvetica Neue"/>
                        <a:cs typeface="Helvetica Neue"/>
                      </a:endParaRPr>
                    </a:p>
                  </a:txBody>
                  <a:tcPr marL="50800" marR="50800" marT="50800" marB="50800"/>
                </a:tc>
                <a:tc>
                  <a:txBody>
                    <a:bodyPr/>
                    <a:lstStyle/>
                    <a:p>
                      <a:pPr marL="0" marR="0">
                        <a:lnSpc>
                          <a:spcPct val="120000"/>
                        </a:lnSpc>
                        <a:spcBef>
                          <a:spcPts val="1000"/>
                        </a:spcBef>
                        <a:spcAft>
                          <a:spcPts val="0"/>
                        </a:spcAft>
                        <a:tabLst>
                          <a:tab pos="804545" algn="r"/>
                          <a:tab pos="846455" algn="r"/>
                        </a:tabLst>
                      </a:pPr>
                      <a:r>
                        <a:rPr lang="en-US" sz="1400" dirty="0" smtClean="0">
                          <a:effectLst/>
                        </a:rPr>
                        <a:t>6120</a:t>
                      </a:r>
                      <a:endParaRPr lang="en-US" sz="1400" b="1" dirty="0">
                        <a:solidFill>
                          <a:srgbClr val="FEFEFE"/>
                        </a:solidFill>
                        <a:effectLst/>
                        <a:latin typeface="Helvetica Neue"/>
                        <a:ea typeface="Helvetica Neue"/>
                        <a:cs typeface="Helvetica Neue"/>
                      </a:endParaRPr>
                    </a:p>
                  </a:txBody>
                  <a:tcPr marL="50800" marR="50800" marT="50800" marB="50800"/>
                </a:tc>
                <a:tc>
                  <a:txBody>
                    <a:bodyPr/>
                    <a:lstStyle/>
                    <a:p>
                      <a:pPr marL="0" marR="0">
                        <a:lnSpc>
                          <a:spcPct val="120000"/>
                        </a:lnSpc>
                        <a:spcBef>
                          <a:spcPts val="1000"/>
                        </a:spcBef>
                        <a:spcAft>
                          <a:spcPts val="0"/>
                        </a:spcAft>
                        <a:tabLst>
                          <a:tab pos="804545" algn="r"/>
                          <a:tab pos="846455" algn="r"/>
                        </a:tabLst>
                      </a:pPr>
                      <a:r>
                        <a:rPr lang="en-US" sz="1400" dirty="0" smtClean="0">
                          <a:effectLst/>
                        </a:rPr>
                        <a:t>6350</a:t>
                      </a:r>
                      <a:endParaRPr lang="en-US" sz="1400" b="1" dirty="0">
                        <a:solidFill>
                          <a:srgbClr val="FEFEFE"/>
                        </a:solidFill>
                        <a:effectLst/>
                        <a:latin typeface="Helvetica Neue"/>
                        <a:ea typeface="Helvetica Neue"/>
                        <a:cs typeface="Helvetica Neue"/>
                      </a:endParaRPr>
                    </a:p>
                  </a:txBody>
                  <a:tcPr marL="50800" marR="50800" marT="50800" marB="50800"/>
                </a:tc>
                <a:tc>
                  <a:txBody>
                    <a:bodyPr/>
                    <a:lstStyle/>
                    <a:p>
                      <a:pPr marL="0" marR="0">
                        <a:lnSpc>
                          <a:spcPct val="120000"/>
                        </a:lnSpc>
                        <a:spcBef>
                          <a:spcPts val="1000"/>
                        </a:spcBef>
                        <a:spcAft>
                          <a:spcPts val="0"/>
                        </a:spcAft>
                        <a:tabLst>
                          <a:tab pos="804545" algn="r"/>
                          <a:tab pos="846455" algn="r"/>
                        </a:tabLst>
                      </a:pPr>
                      <a:r>
                        <a:rPr lang="en-US" sz="1400" dirty="0" smtClean="0">
                          <a:effectLst/>
                        </a:rPr>
                        <a:t>7XXX</a:t>
                      </a:r>
                      <a:endParaRPr lang="en-US" sz="1400" b="1" dirty="0">
                        <a:solidFill>
                          <a:srgbClr val="FEFEFE"/>
                        </a:solidFill>
                        <a:effectLst/>
                        <a:latin typeface="Helvetica Neue"/>
                        <a:ea typeface="Helvetica Neue"/>
                        <a:cs typeface="Helvetica Neue"/>
                      </a:endParaRPr>
                    </a:p>
                  </a:txBody>
                  <a:tcPr marL="50800" marR="50800" marT="50800" marB="50800"/>
                </a:tc>
                <a:tc>
                  <a:txBody>
                    <a:bodyPr/>
                    <a:lstStyle/>
                    <a:p>
                      <a:pPr marL="0" marR="0">
                        <a:lnSpc>
                          <a:spcPct val="120000"/>
                        </a:lnSpc>
                        <a:spcBef>
                          <a:spcPts val="1000"/>
                        </a:spcBef>
                        <a:spcAft>
                          <a:spcPts val="0"/>
                        </a:spcAft>
                        <a:tabLst>
                          <a:tab pos="804545" algn="r"/>
                          <a:tab pos="846455" algn="r"/>
                        </a:tabLst>
                      </a:pPr>
                      <a:r>
                        <a:rPr lang="en-US" sz="1400" dirty="0">
                          <a:effectLst/>
                        </a:rPr>
                        <a:t>Electives</a:t>
                      </a:r>
                      <a:endParaRPr lang="en-US" sz="1400" b="1" dirty="0">
                        <a:solidFill>
                          <a:srgbClr val="FEFEFE"/>
                        </a:solidFill>
                        <a:effectLst/>
                        <a:latin typeface="Helvetica Neue"/>
                        <a:ea typeface="Helvetica Neue"/>
                        <a:cs typeface="Helvetica Neue"/>
                      </a:endParaRPr>
                    </a:p>
                  </a:txBody>
                  <a:tcPr marL="50800" marR="50800" marT="50800" marB="50800"/>
                </a:tc>
              </a:tr>
              <a:tr h="716692">
                <a:tc>
                  <a:txBody>
                    <a:bodyPr/>
                    <a:lstStyle/>
                    <a:p>
                      <a:pPr marL="0" marR="0" algn="ctr">
                        <a:lnSpc>
                          <a:spcPct val="115000"/>
                        </a:lnSpc>
                        <a:spcBef>
                          <a:spcPts val="0"/>
                        </a:spcBef>
                        <a:spcAft>
                          <a:spcPts val="0"/>
                        </a:spcAft>
                        <a:tabLst>
                          <a:tab pos="804545" algn="r"/>
                          <a:tab pos="846455" algn="r"/>
                        </a:tabLst>
                      </a:pPr>
                      <a:r>
                        <a:rPr lang="en-US" sz="1400">
                          <a:effectLst/>
                        </a:rPr>
                        <a:t>LO 1</a:t>
                      </a:r>
                      <a:endParaRPr lang="en-US" sz="1400" b="1">
                        <a:solidFill>
                          <a:srgbClr val="000000"/>
                        </a:solidFill>
                        <a:effectLst/>
                        <a:latin typeface="Helvetica Neue"/>
                        <a:ea typeface="Helvetica Neue"/>
                        <a:cs typeface="Helvetica Neue"/>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Lst>
                      </a:pPr>
                      <a:r>
                        <a:rPr lang="en-US" sz="1400" dirty="0">
                          <a:effectLst/>
                        </a:rPr>
                        <a:t>1</a:t>
                      </a:r>
                      <a:endParaRPr lang="en-US" sz="1400" dirty="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Lst>
                      </a:pPr>
                      <a:endParaRPr lang="en-US" sz="1400" dirty="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Lst>
                      </a:pPr>
                      <a:r>
                        <a:rPr lang="en-US" sz="1400" dirty="0">
                          <a:effectLst/>
                        </a:rPr>
                        <a:t>3</a:t>
                      </a:r>
                      <a:endParaRPr lang="en-US" sz="1400" dirty="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Lst>
                      </a:pPr>
                      <a:r>
                        <a:rPr lang="en-US" sz="1400" dirty="0">
                          <a:effectLst/>
                        </a:rPr>
                        <a:t>3</a:t>
                      </a:r>
                      <a:endParaRPr lang="en-US" sz="1400" dirty="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r>
              <a:tr h="716692">
                <a:tc>
                  <a:txBody>
                    <a:bodyPr/>
                    <a:lstStyle/>
                    <a:p>
                      <a:pPr marL="0" marR="0" algn="ctr">
                        <a:lnSpc>
                          <a:spcPct val="115000"/>
                        </a:lnSpc>
                        <a:spcBef>
                          <a:spcPts val="0"/>
                        </a:spcBef>
                        <a:spcAft>
                          <a:spcPts val="0"/>
                        </a:spcAft>
                        <a:tabLst>
                          <a:tab pos="804545" algn="r"/>
                          <a:tab pos="846455" algn="r"/>
                        </a:tabLst>
                      </a:pPr>
                      <a:r>
                        <a:rPr lang="en-US" sz="1400">
                          <a:effectLst/>
                        </a:rPr>
                        <a:t>LO 2</a:t>
                      </a:r>
                      <a:endParaRPr lang="en-US" sz="1400" b="1">
                        <a:solidFill>
                          <a:srgbClr val="000000"/>
                        </a:solidFill>
                        <a:effectLst/>
                        <a:latin typeface="Helvetica Neue"/>
                        <a:ea typeface="Helvetica Neue"/>
                        <a:cs typeface="Helvetica Neue"/>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gn="ctr">
                        <a:lnSpc>
                          <a:spcPct val="115000"/>
                        </a:lnSpc>
                        <a:spcBef>
                          <a:spcPts val="0"/>
                        </a:spcBef>
                        <a:spcAft>
                          <a:spcPts val="0"/>
                        </a:spcAft>
                      </a:pPr>
                      <a:r>
                        <a:rPr lang="en-US" sz="2000" dirty="0" smtClean="0">
                          <a:effectLst/>
                        </a:rPr>
                        <a:t> </a:t>
                      </a:r>
                      <a:r>
                        <a:rPr lang="en-US" sz="1400" dirty="0" smtClean="0">
                          <a:effectLst/>
                        </a:rPr>
                        <a:t>1</a:t>
                      </a:r>
                      <a:endParaRPr lang="en-US" sz="1400" dirty="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r>
              <a:tr h="716692">
                <a:tc>
                  <a:txBody>
                    <a:bodyPr/>
                    <a:lstStyle/>
                    <a:p>
                      <a:pPr marL="0" marR="0" algn="ctr">
                        <a:lnSpc>
                          <a:spcPct val="115000"/>
                        </a:lnSpc>
                        <a:spcBef>
                          <a:spcPts val="0"/>
                        </a:spcBef>
                        <a:spcAft>
                          <a:spcPts val="0"/>
                        </a:spcAft>
                        <a:tabLst>
                          <a:tab pos="804545" algn="r"/>
                          <a:tab pos="846455" algn="r"/>
                        </a:tabLst>
                      </a:pPr>
                      <a:r>
                        <a:rPr lang="en-US" sz="1400">
                          <a:effectLst/>
                        </a:rPr>
                        <a:t>LO 3</a:t>
                      </a:r>
                      <a:endParaRPr lang="en-US" sz="1400" b="1">
                        <a:solidFill>
                          <a:srgbClr val="000000"/>
                        </a:solidFill>
                        <a:effectLst/>
                        <a:latin typeface="Helvetica Neue"/>
                        <a:ea typeface="Helvetica Neue"/>
                        <a:cs typeface="Helvetica Neue"/>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Lst>
                      </a:pPr>
                      <a:r>
                        <a:rPr lang="en-US" sz="1400">
                          <a:effectLst/>
                        </a:rPr>
                        <a:t>2</a:t>
                      </a:r>
                      <a:endParaRPr lang="en-US" sz="140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Lst>
                      </a:pPr>
                      <a:r>
                        <a:rPr lang="en-US" sz="1400">
                          <a:effectLst/>
                        </a:rPr>
                        <a:t>3</a:t>
                      </a:r>
                      <a:endParaRPr lang="en-US" sz="140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Lst>
                      </a:pPr>
                      <a:r>
                        <a:rPr lang="en-US" sz="1400" dirty="0">
                          <a:effectLst/>
                        </a:rPr>
                        <a:t>1</a:t>
                      </a:r>
                      <a:endParaRPr lang="en-US" sz="1400" dirty="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Lst>
                      </a:pPr>
                      <a:r>
                        <a:rPr lang="en-US" sz="1400">
                          <a:effectLst/>
                        </a:rPr>
                        <a:t>3</a:t>
                      </a:r>
                      <a:endParaRPr lang="en-US" sz="140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 pos="9347200" algn="l"/>
                          <a:tab pos="9931400" algn="l"/>
                          <a:tab pos="10515600" algn="l"/>
                          <a:tab pos="11099800" algn="l"/>
                          <a:tab pos="11684000" algn="l"/>
                          <a:tab pos="12268200" algn="l"/>
                          <a:tab pos="12852400" algn="l"/>
                        </a:tabLst>
                      </a:pPr>
                      <a:r>
                        <a:rPr lang="en-US" sz="1400">
                          <a:effectLst/>
                        </a:rPr>
                        <a:t>2</a:t>
                      </a:r>
                      <a:endParaRPr lang="en-US" sz="1400">
                        <a:solidFill>
                          <a:srgbClr val="000000"/>
                        </a:solidFill>
                        <a:effectLst/>
                        <a:latin typeface="Helvetica Neue Light"/>
                        <a:ea typeface="Helvetica Neue Light"/>
                        <a:cs typeface="Helvetica Neue Light"/>
                      </a:endParaRPr>
                    </a:p>
                  </a:txBody>
                  <a:tcPr marL="50800" marR="50800" marT="50800" marB="50800"/>
                </a:tc>
              </a:tr>
              <a:tr h="716692">
                <a:tc>
                  <a:txBody>
                    <a:bodyPr/>
                    <a:lstStyle/>
                    <a:p>
                      <a:pPr marL="0" marR="0" algn="ctr">
                        <a:lnSpc>
                          <a:spcPct val="115000"/>
                        </a:lnSpc>
                        <a:spcBef>
                          <a:spcPts val="0"/>
                        </a:spcBef>
                        <a:spcAft>
                          <a:spcPts val="0"/>
                        </a:spcAft>
                        <a:tabLst>
                          <a:tab pos="804545" algn="r"/>
                          <a:tab pos="846455" algn="r"/>
                        </a:tabLst>
                      </a:pPr>
                      <a:r>
                        <a:rPr lang="en-US" sz="1400">
                          <a:effectLst/>
                        </a:rPr>
                        <a:t>LO 4</a:t>
                      </a:r>
                      <a:endParaRPr lang="en-US" sz="1400" b="1">
                        <a:solidFill>
                          <a:srgbClr val="000000"/>
                        </a:solidFill>
                        <a:effectLst/>
                        <a:latin typeface="Helvetica Neue"/>
                        <a:ea typeface="Helvetica Neue"/>
                        <a:cs typeface="Helvetica Neue"/>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gn="ctr">
                        <a:lnSpc>
                          <a:spcPct val="115000"/>
                        </a:lnSpc>
                        <a:spcBef>
                          <a:spcPts val="0"/>
                        </a:spcBef>
                        <a:spcAft>
                          <a:spcPts val="0"/>
                        </a:spcAft>
                      </a:pPr>
                      <a:r>
                        <a:rPr lang="en-US" sz="2000" dirty="0">
                          <a:effectLst/>
                        </a:rPr>
                        <a:t> </a:t>
                      </a:r>
                      <a:r>
                        <a:rPr lang="en-US" sz="1400" dirty="0" smtClean="0">
                          <a:effectLst/>
                        </a:rPr>
                        <a:t>2</a:t>
                      </a:r>
                      <a:endParaRPr lang="en-US" sz="1400" dirty="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r>
              <a:tr h="716692">
                <a:tc>
                  <a:txBody>
                    <a:bodyPr/>
                    <a:lstStyle/>
                    <a:p>
                      <a:pPr marL="0" marR="0" algn="ctr">
                        <a:lnSpc>
                          <a:spcPct val="115000"/>
                        </a:lnSpc>
                        <a:spcBef>
                          <a:spcPts val="0"/>
                        </a:spcBef>
                        <a:spcAft>
                          <a:spcPts val="0"/>
                        </a:spcAft>
                        <a:tabLst>
                          <a:tab pos="804545" algn="r"/>
                          <a:tab pos="846455" algn="r"/>
                        </a:tabLst>
                      </a:pPr>
                      <a:r>
                        <a:rPr lang="en-US" sz="1400" dirty="0">
                          <a:effectLst/>
                        </a:rPr>
                        <a:t>LO 5</a:t>
                      </a:r>
                      <a:endParaRPr lang="en-US" sz="1400" b="1" dirty="0">
                        <a:solidFill>
                          <a:srgbClr val="000000"/>
                        </a:solidFill>
                        <a:effectLst/>
                        <a:latin typeface="Helvetica Neue"/>
                        <a:ea typeface="Helvetica Neue"/>
                        <a:cs typeface="Helvetica Neue"/>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Lst>
                      </a:pPr>
                      <a:r>
                        <a:rPr lang="en-US" sz="1400">
                          <a:effectLst/>
                        </a:rPr>
                        <a:t>2</a:t>
                      </a:r>
                      <a:endParaRPr lang="en-US" sz="1400">
                        <a:solidFill>
                          <a:srgbClr val="000000"/>
                        </a:solidFill>
                        <a:effectLst/>
                        <a:latin typeface="Helvetica Neue Light"/>
                        <a:ea typeface="Helvetica Neue Light"/>
                        <a:cs typeface="Helvetica Neue Light"/>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nSpc>
                          <a:spcPct val="115000"/>
                        </a:lnSpc>
                        <a:spcBef>
                          <a:spcPts val="0"/>
                        </a:spcBef>
                        <a:spcAft>
                          <a:spcPts val="0"/>
                        </a:spcAft>
                      </a:pPr>
                      <a:r>
                        <a:rPr lang="en-US" sz="2000">
                          <a:effectLst/>
                        </a:rPr>
                        <a:t> </a:t>
                      </a:r>
                      <a:endParaRPr lang="en-US" sz="2000">
                        <a:effectLst/>
                        <a:latin typeface="Times New Roman"/>
                        <a:ea typeface="Arial Unicode MS"/>
                      </a:endParaRPr>
                    </a:p>
                  </a:txBody>
                  <a:tcPr marL="50800" marR="50800" marT="50800" marB="50800"/>
                </a:tc>
                <a:tc>
                  <a:txBody>
                    <a:bodyPr/>
                    <a:lstStyle/>
                    <a:p>
                      <a:pPr marL="0" marR="0" algn="ctr">
                        <a:lnSpc>
                          <a:spcPct val="115000"/>
                        </a:lnSpc>
                        <a:spcBef>
                          <a:spcPts val="0"/>
                        </a:spcBef>
                        <a:spcAft>
                          <a:spcPts val="0"/>
                        </a:spcAft>
                        <a:tabLst>
                          <a:tab pos="804545" algn="r"/>
                          <a:tab pos="846455" algn="r"/>
                          <a:tab pos="584200" algn="l"/>
                          <a:tab pos="804545" algn="r"/>
                          <a:tab pos="846455" algn="r"/>
                          <a:tab pos="1168400" algn="l"/>
                          <a:tab pos="1752600" algn="l"/>
                          <a:tab pos="2336800" algn="l"/>
                          <a:tab pos="2921000" algn="l"/>
                          <a:tab pos="3505200" algn="l"/>
                          <a:tab pos="4089400" algn="l"/>
                          <a:tab pos="4673600" algn="l"/>
                          <a:tab pos="5257800" algn="l"/>
                          <a:tab pos="5842000" algn="l"/>
                          <a:tab pos="6426200" algn="l"/>
                          <a:tab pos="7010400" algn="l"/>
                          <a:tab pos="7594600" algn="l"/>
                          <a:tab pos="8178800" algn="l"/>
                          <a:tab pos="8763000" algn="l"/>
                          <a:tab pos="9347200" algn="l"/>
                          <a:tab pos="9931400" algn="l"/>
                          <a:tab pos="10515600" algn="l"/>
                          <a:tab pos="11099800" algn="l"/>
                          <a:tab pos="11684000" algn="l"/>
                          <a:tab pos="12268200" algn="l"/>
                          <a:tab pos="12852400" algn="l"/>
                        </a:tabLst>
                      </a:pPr>
                      <a:r>
                        <a:rPr lang="en-US" sz="1400" dirty="0">
                          <a:effectLst/>
                        </a:rPr>
                        <a:t>1</a:t>
                      </a:r>
                      <a:endParaRPr lang="en-US" sz="1400" dirty="0">
                        <a:solidFill>
                          <a:srgbClr val="000000"/>
                        </a:solidFill>
                        <a:effectLst/>
                        <a:latin typeface="Helvetica Neue Light"/>
                        <a:ea typeface="Helvetica Neue Light"/>
                        <a:cs typeface="Helvetica Neue Light"/>
                      </a:endParaRPr>
                    </a:p>
                  </a:txBody>
                  <a:tcPr marL="50800" marR="50800" marT="50800" marB="50800"/>
                </a:tc>
              </a:tr>
            </a:tbl>
          </a:graphicData>
        </a:graphic>
      </p:graphicFrame>
      <p:sp>
        <p:nvSpPr>
          <p:cNvPr id="5" name="TextBox 4"/>
          <p:cNvSpPr txBox="1"/>
          <p:nvPr/>
        </p:nvSpPr>
        <p:spPr>
          <a:xfrm>
            <a:off x="685800" y="6488668"/>
            <a:ext cx="7653057" cy="369332"/>
          </a:xfrm>
          <a:prstGeom prst="rect">
            <a:avLst/>
          </a:prstGeom>
          <a:noFill/>
        </p:spPr>
        <p:txBody>
          <a:bodyPr wrap="none" rtlCol="0">
            <a:spAutoFit/>
          </a:bodyPr>
          <a:lstStyle/>
          <a:p>
            <a:r>
              <a:rPr lang="en-US" b="1" dirty="0"/>
              <a:t>1 = a little, 2 = medium, 3= a lot, blank = not directly addressed</a:t>
            </a:r>
            <a:endParaRPr lang="en-US" dirty="0"/>
          </a:p>
        </p:txBody>
      </p:sp>
      <p:sp>
        <p:nvSpPr>
          <p:cNvPr id="6" name="Oval 5"/>
          <p:cNvSpPr/>
          <p:nvPr/>
        </p:nvSpPr>
        <p:spPr>
          <a:xfrm>
            <a:off x="2057400" y="2362200"/>
            <a:ext cx="914400" cy="39624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952999" y="1066800"/>
            <a:ext cx="1904999"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819400" y="2133600"/>
            <a:ext cx="2362200" cy="4355068"/>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169724" y="2108261"/>
            <a:ext cx="1688275" cy="43550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971800" y="990600"/>
            <a:ext cx="1981200" cy="762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467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0"/>
                                        </p:tgtEl>
                                        <p:attrNameLst>
                                          <p:attrName>ppt_x</p:attrName>
                                        </p:attrNameLst>
                                      </p:cBhvr>
                                      <p:tavLst>
                                        <p:tav tm="0">
                                          <p:val>
                                            <p:strVal val="ppt_x"/>
                                          </p:val>
                                        </p:tav>
                                        <p:tav tm="100000">
                                          <p:val>
                                            <p:strVal val="ppt_x"/>
                                          </p:val>
                                        </p:tav>
                                      </p:tavLst>
                                    </p:anim>
                                    <p:anim calcmode="lin" valueType="num">
                                      <p:cBhvr additive="base">
                                        <p:cTn id="31" dur="500"/>
                                        <p:tgtEl>
                                          <p:spTgt spid="10"/>
                                        </p:tgtEl>
                                        <p:attrNameLst>
                                          <p:attrName>ppt_y</p:attrName>
                                        </p:attrNameLst>
                                      </p:cBhvr>
                                      <p:tavLst>
                                        <p:tav tm="0">
                                          <p:val>
                                            <p:strVal val="ppt_y"/>
                                          </p:val>
                                        </p:tav>
                                        <p:tav tm="100000">
                                          <p:val>
                                            <p:strVal val="1+ppt_h/2"/>
                                          </p:val>
                                        </p:tav>
                                      </p:tavLst>
                                    </p:anim>
                                    <p:set>
                                      <p:cBhvr>
                                        <p:cTn id="32" dur="1" fill="hold">
                                          <p:stCondLst>
                                            <p:cond delay="499"/>
                                          </p:stCondLst>
                                        </p:cTn>
                                        <p:tgtEl>
                                          <p:spTgt spid="10"/>
                                        </p:tgtEl>
                                        <p:attrNameLst>
                                          <p:attrName>style.visibility</p:attrName>
                                        </p:attrNameLst>
                                      </p:cBhvr>
                                      <p:to>
                                        <p:strVal val="hidden"/>
                                      </p:to>
                                    </p:set>
                                  </p:childTnLst>
                                </p:cTn>
                              </p:par>
                              <p:par>
                                <p:cTn id="33" presetID="2" presetClass="exit" presetSubtype="4" fill="hold" grpId="0" nodeType="withEffect">
                                  <p:stCondLst>
                                    <p:cond delay="0"/>
                                  </p:stCondLst>
                                  <p:childTnLst>
                                    <p:anim calcmode="lin" valueType="num">
                                      <p:cBhvr additive="base">
                                        <p:cTn id="34" dur="500"/>
                                        <p:tgtEl>
                                          <p:spTgt spid="7"/>
                                        </p:tgtEl>
                                        <p:attrNameLst>
                                          <p:attrName>ppt_x</p:attrName>
                                        </p:attrNameLst>
                                      </p:cBhvr>
                                      <p:tavLst>
                                        <p:tav tm="0">
                                          <p:val>
                                            <p:strVal val="ppt_x"/>
                                          </p:val>
                                        </p:tav>
                                        <p:tav tm="100000">
                                          <p:val>
                                            <p:strVal val="ppt_x"/>
                                          </p:val>
                                        </p:tav>
                                      </p:tavLst>
                                    </p:anim>
                                    <p:anim calcmode="lin" valueType="num">
                                      <p:cBhvr additive="base">
                                        <p:cTn id="35" dur="500"/>
                                        <p:tgtEl>
                                          <p:spTgt spid="7"/>
                                        </p:tgtEl>
                                        <p:attrNameLst>
                                          <p:attrName>ppt_y</p:attrName>
                                        </p:attrNameLst>
                                      </p:cBhvr>
                                      <p:tavLst>
                                        <p:tav tm="0">
                                          <p:val>
                                            <p:strVal val="ppt_y"/>
                                          </p:val>
                                        </p:tav>
                                        <p:tav tm="100000">
                                          <p:val>
                                            <p:strVal val="1+ppt_h/2"/>
                                          </p:val>
                                        </p:tav>
                                      </p:tavLst>
                                    </p:anim>
                                    <p:set>
                                      <p:cBhvr>
                                        <p:cTn id="36" dur="1" fill="hold">
                                          <p:stCondLst>
                                            <p:cond delay="499"/>
                                          </p:stCondLst>
                                        </p:cTn>
                                        <p:tgtEl>
                                          <p:spTgt spid="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ppt_x"/>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9" grpId="0" animBg="1"/>
      <p:bldP spid="10" grpId="0" animBg="1"/>
      <p:bldP spid="10"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917082679"/>
              </p:ext>
            </p:extLst>
          </p:nvPr>
        </p:nvGraphicFramePr>
        <p:xfrm>
          <a:off x="228600" y="228600"/>
          <a:ext cx="8534400" cy="6533170"/>
        </p:xfrm>
        <a:graphic>
          <a:graphicData uri="http://schemas.openxmlformats.org/drawingml/2006/table">
            <a:tbl>
              <a:tblPr firstRow="1" bandRow="1">
                <a:tableStyleId>{5C22544A-7EE6-4342-B048-85BDC9FD1C3A}</a:tableStyleId>
              </a:tblPr>
              <a:tblGrid>
                <a:gridCol w="2209800"/>
                <a:gridCol w="1905000"/>
                <a:gridCol w="1828800"/>
                <a:gridCol w="1295400"/>
                <a:gridCol w="1295400"/>
              </a:tblGrid>
              <a:tr h="925286">
                <a:tc>
                  <a:txBody>
                    <a:bodyPr/>
                    <a:lstStyle/>
                    <a:p>
                      <a:pPr marL="0" marR="57150">
                        <a:lnSpc>
                          <a:spcPct val="115000"/>
                        </a:lnSpc>
                        <a:spcBef>
                          <a:spcPts val="0"/>
                        </a:spcBef>
                        <a:spcAft>
                          <a:spcPts val="0"/>
                        </a:spcAft>
                      </a:pPr>
                      <a:r>
                        <a:rPr lang="en-US" sz="1400" b="1" dirty="0">
                          <a:effectLst/>
                          <a:latin typeface="Cambria"/>
                          <a:ea typeface="Calibri"/>
                          <a:cs typeface="Times New Roman"/>
                        </a:rPr>
                        <a:t>CURRICULUM  MAP (optional for student services/support programs)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a:effectLst/>
                          <a:latin typeface="Cambria"/>
                          <a:ea typeface="Calibri"/>
                          <a:cs typeface="Times New Roman"/>
                        </a:rPr>
                        <a:t>Reflects best practices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a:effectLst/>
                          <a:latin typeface="Cambria"/>
                          <a:ea typeface="Calibri"/>
                          <a:cs typeface="Times New Roman"/>
                        </a:rPr>
                        <a:t>Meets standards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Needs development</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a:effectLst/>
                          <a:latin typeface="Cambria"/>
                          <a:ea typeface="Calibri"/>
                          <a:cs typeface="Times New Roman"/>
                        </a:rPr>
                        <a:t>Reviewer comments or suggestions</a:t>
                      </a:r>
                      <a:endParaRPr lang="en-US" sz="1800" dirty="0">
                        <a:effectLst/>
                        <a:latin typeface="Calibri"/>
                        <a:ea typeface="Calibri"/>
                        <a:cs typeface="Times New Roman"/>
                      </a:endParaRPr>
                    </a:p>
                  </a:txBody>
                  <a:tcPr marL="68580" marR="68580" marT="0" marB="0"/>
                </a:tc>
              </a:tr>
              <a:tr h="5551714">
                <a:tc>
                  <a:txBody>
                    <a:bodyPr/>
                    <a:lstStyle/>
                    <a:p>
                      <a:pPr marL="0" marR="57150">
                        <a:lnSpc>
                          <a:spcPct val="115000"/>
                        </a:lnSpc>
                        <a:spcBef>
                          <a:spcPts val="0"/>
                        </a:spcBef>
                        <a:spcAft>
                          <a:spcPts val="0"/>
                        </a:spcAft>
                      </a:pPr>
                      <a:r>
                        <a:rPr lang="en-US" sz="1400" dirty="0">
                          <a:effectLst/>
                          <a:latin typeface="Cambria"/>
                          <a:ea typeface="Calibri"/>
                          <a:cs typeface="Times New Roman"/>
                        </a:rPr>
                        <a:t>The curriculum map</a:t>
                      </a:r>
                      <a:r>
                        <a:rPr lang="en-US" sz="1400" dirty="0" smtClean="0">
                          <a:effectLst/>
                          <a:latin typeface="Cambria"/>
                          <a:ea typeface="Calibri"/>
                          <a:cs typeface="Times New Roman"/>
                        </a:rPr>
                        <a:t>:</a:t>
                      </a:r>
                    </a:p>
                    <a:p>
                      <a:pPr marL="0" marR="57150">
                        <a:lnSpc>
                          <a:spcPct val="115000"/>
                        </a:lnSpc>
                        <a:spcBef>
                          <a:spcPts val="0"/>
                        </a:spcBef>
                        <a:spcAft>
                          <a:spcPts val="0"/>
                        </a:spcAft>
                      </a:pPr>
                      <a:endParaRPr lang="en-US" sz="1800" dirty="0" smtClean="0">
                        <a:effectLst/>
                        <a:latin typeface="Calibri"/>
                        <a:ea typeface="Calibri"/>
                        <a:cs typeface="Times New Roman"/>
                      </a:endParaRPr>
                    </a:p>
                    <a:p>
                      <a:pPr marL="22860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Lists each program learning outcome</a:t>
                      </a:r>
                      <a:endParaRPr lang="en-US" sz="1800" dirty="0" smtClean="0">
                        <a:effectLst/>
                        <a:latin typeface="Calibri"/>
                        <a:ea typeface="Calibri"/>
                        <a:cs typeface="Times New Roman"/>
                      </a:endParaRPr>
                    </a:p>
                    <a:p>
                      <a:pPr marL="114300" marR="57150">
                        <a:lnSpc>
                          <a:spcPct val="115000"/>
                        </a:lnSpc>
                        <a:spcBef>
                          <a:spcPts val="0"/>
                        </a:spcBef>
                        <a:spcAft>
                          <a:spcPts val="0"/>
                        </a:spcAft>
                      </a:pPr>
                      <a:r>
                        <a:rPr lang="en-US" sz="1400" dirty="0">
                          <a:effectLst/>
                          <a:latin typeface="Cambria"/>
                          <a:ea typeface="Calibri"/>
                          <a:cs typeface="Times New Roman"/>
                        </a:rPr>
                        <a:t> </a:t>
                      </a:r>
                      <a:endParaRPr lang="en-US" sz="1800" dirty="0" smtClean="0">
                        <a:effectLst/>
                        <a:latin typeface="Calibri"/>
                        <a:ea typeface="Calibri"/>
                        <a:cs typeface="Times New Roman"/>
                      </a:endParaRPr>
                    </a:p>
                    <a:p>
                      <a:pPr marL="228600" marR="57150">
                        <a:lnSpc>
                          <a:spcPct val="115000"/>
                        </a:lnSpc>
                        <a:spcBef>
                          <a:spcPts val="0"/>
                        </a:spcBef>
                        <a:spcAft>
                          <a:spcPts val="0"/>
                        </a:spcAft>
                      </a:pPr>
                      <a:r>
                        <a:rPr lang="en-US" sz="1400" dirty="0" smtClean="0">
                          <a:effectLst/>
                          <a:latin typeface="MS Gothic"/>
                          <a:ea typeface="Calibri"/>
                          <a:cs typeface="Times New Roman"/>
                        </a:rPr>
                        <a:t>☐</a:t>
                      </a:r>
                      <a:r>
                        <a:rPr lang="en-US" sz="1400" dirty="0" smtClean="0">
                          <a:effectLst/>
                          <a:latin typeface="Cambria"/>
                          <a:ea typeface="Calibri"/>
                          <a:cs typeface="Times New Roman"/>
                        </a:rPr>
                        <a:t> Individually lists all courses and relevant, required activities, or milestones </a:t>
                      </a:r>
                    </a:p>
                    <a:p>
                      <a:pPr marL="22860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22860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Identifies the relative attention given to each outcome in each course, activity, </a:t>
                      </a:r>
                      <a:r>
                        <a:rPr lang="en-US" sz="1400" dirty="0" smtClean="0">
                          <a:effectLst/>
                          <a:latin typeface="Cambria"/>
                          <a:ea typeface="Calibri"/>
                          <a:cs typeface="Times New Roman"/>
                        </a:rPr>
                        <a:t>or milestone</a:t>
                      </a:r>
                      <a:endParaRPr lang="en-US" sz="1800" dirty="0" smtClean="0">
                        <a:effectLst/>
                        <a:latin typeface="Calibri"/>
                        <a:ea typeface="Calibri"/>
                        <a:cs typeface="Times New Roman"/>
                      </a:endParaRPr>
                    </a:p>
                    <a:p>
                      <a:pPr marL="228600" marR="57150">
                        <a:lnSpc>
                          <a:spcPct val="115000"/>
                        </a:lnSpc>
                        <a:spcBef>
                          <a:spcPts val="0"/>
                        </a:spcBef>
                        <a:spcAft>
                          <a:spcPts val="0"/>
                        </a:spcAft>
                      </a:pPr>
                      <a:r>
                        <a:rPr lang="en-US" sz="1400" dirty="0" smtClean="0">
                          <a:effectLst/>
                          <a:latin typeface="Cambria"/>
                          <a:ea typeface="Calibri"/>
                          <a:cs typeface="Times New Roman"/>
                        </a:rPr>
                        <a:t> </a:t>
                      </a:r>
                      <a:endParaRPr lang="en-US" sz="1800" dirty="0" smtClean="0">
                        <a:effectLst/>
                        <a:latin typeface="Calibri"/>
                        <a:ea typeface="Calibri"/>
                        <a:cs typeface="Times New Roman"/>
                      </a:endParaRPr>
                    </a:p>
                    <a:p>
                      <a:pPr marL="22860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Only includes information for one </a:t>
                      </a:r>
                      <a:r>
                        <a:rPr lang="en-US" sz="1400" dirty="0" smtClean="0">
                          <a:effectLst/>
                          <a:latin typeface="Cambria"/>
                          <a:ea typeface="Calibri"/>
                          <a:cs typeface="Times New Roman"/>
                        </a:rPr>
                        <a:t>program</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a:t>
                      </a:r>
                      <a:r>
                        <a:rPr lang="en-US" sz="1400" u="sng" dirty="0">
                          <a:effectLst/>
                          <a:latin typeface="Cambria"/>
                          <a:ea typeface="Calibri"/>
                          <a:cs typeface="Times New Roman"/>
                        </a:rPr>
                        <a:t>All</a:t>
                      </a:r>
                      <a:r>
                        <a:rPr lang="en-US" sz="1400" dirty="0">
                          <a:effectLst/>
                          <a:latin typeface="Cambria"/>
                          <a:ea typeface="Calibri"/>
                          <a:cs typeface="Times New Roman"/>
                        </a:rPr>
                        <a:t> information is provided in a clear format.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It is </a:t>
                      </a:r>
                      <a:r>
                        <a:rPr lang="en-US" sz="1400" u="sng" dirty="0">
                          <a:effectLst/>
                          <a:latin typeface="Cambria"/>
                          <a:ea typeface="Calibri"/>
                          <a:cs typeface="Times New Roman"/>
                        </a:rPr>
                        <a:t>easy</a:t>
                      </a:r>
                      <a:r>
                        <a:rPr lang="en-US" sz="1400" dirty="0">
                          <a:effectLst/>
                          <a:latin typeface="Cambria"/>
                          <a:ea typeface="Calibri"/>
                          <a:cs typeface="Times New Roman"/>
                        </a:rPr>
                        <a:t> to determine how many opportunities students have to be introduced to, develop, and master their knowledge or skill with respect to each program learning outcome.</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a:t>
                      </a:r>
                      <a:r>
                        <a:rPr lang="en-US" sz="1400" dirty="0">
                          <a:effectLst/>
                          <a:latin typeface="MS Gothic"/>
                          <a:ea typeface="Calibri"/>
                          <a:cs typeface="Times New Roman"/>
                        </a:rPr>
                        <a:t>☐</a:t>
                      </a:r>
                      <a:r>
                        <a:rPr lang="en-US" sz="1400" dirty="0">
                          <a:effectLst/>
                          <a:latin typeface="Cambria"/>
                          <a:ea typeface="Calibri"/>
                          <a:cs typeface="Times New Roman"/>
                        </a:rPr>
                        <a:t> Ideally, each program learning outcome is addressed in at least two courses, activities, or milestones</a:t>
                      </a:r>
                      <a:r>
                        <a:rPr lang="en-US" sz="1400" dirty="0" smtClean="0">
                          <a:effectLst/>
                          <a:latin typeface="Cambria"/>
                          <a:ea typeface="Calibri"/>
                          <a:cs typeface="Times New Roman"/>
                        </a:rPr>
                        <a:t>.)</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a:t>
                      </a:r>
                      <a:r>
                        <a:rPr lang="en-US" sz="1400" u="sng" dirty="0">
                          <a:effectLst/>
                          <a:latin typeface="Cambria"/>
                          <a:ea typeface="Calibri"/>
                          <a:cs typeface="Times New Roman"/>
                        </a:rPr>
                        <a:t>All</a:t>
                      </a:r>
                      <a:r>
                        <a:rPr lang="en-US" sz="1400" dirty="0">
                          <a:effectLst/>
                          <a:latin typeface="Cambria"/>
                          <a:ea typeface="Calibri"/>
                          <a:cs typeface="Times New Roman"/>
                        </a:rPr>
                        <a:t> information is provided, but the format or content </a:t>
                      </a:r>
                      <a:r>
                        <a:rPr lang="en-US" sz="1400" u="sng" dirty="0">
                          <a:effectLst/>
                          <a:latin typeface="Cambria"/>
                          <a:ea typeface="Calibri"/>
                          <a:cs typeface="Times New Roman"/>
                        </a:rPr>
                        <a:t>may not be clear</a:t>
                      </a: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It takes some </a:t>
                      </a:r>
                      <a:r>
                        <a:rPr lang="en-US" sz="1400" u="sng" dirty="0">
                          <a:effectLst/>
                          <a:latin typeface="Cambria"/>
                          <a:ea typeface="Calibri"/>
                          <a:cs typeface="Times New Roman"/>
                        </a:rPr>
                        <a:t>effort</a:t>
                      </a:r>
                      <a:r>
                        <a:rPr lang="en-US" sz="1400" dirty="0">
                          <a:effectLst/>
                          <a:latin typeface="Cambria"/>
                          <a:ea typeface="Calibri"/>
                          <a:cs typeface="Times New Roman"/>
                        </a:rPr>
                        <a:t> to determine how many opportunities students have to be introduced to, develop, and master their knowledge or skill with respect to each program learning outcome.</a:t>
                      </a:r>
                      <a:endParaRPr lang="en-US" sz="1800" dirty="0">
                        <a:effectLst/>
                        <a:latin typeface="Calibri"/>
                        <a:ea typeface="Calibri"/>
                        <a:cs typeface="Times New Roman"/>
                      </a:endParaRPr>
                    </a:p>
                    <a:p>
                      <a:pPr marL="0" marR="57150">
                        <a:lnSpc>
                          <a:spcPct val="115000"/>
                        </a:lnSpc>
                        <a:spcBef>
                          <a:spcPts val="0"/>
                        </a:spcBef>
                        <a:spcAft>
                          <a:spcPts val="0"/>
                        </a:spcAft>
                      </a:pP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solidFill>
                            <a:schemeClr val="tx2"/>
                          </a:solidFill>
                        </a:rPr>
                        <a:t>☒</a:t>
                      </a:r>
                      <a:r>
                        <a:rPr lang="en-US" sz="1400" dirty="0" smtClean="0">
                          <a:solidFill>
                            <a:schemeClr val="tx2"/>
                          </a:solidFill>
                          <a:effectLst/>
                          <a:latin typeface="Cambria"/>
                          <a:ea typeface="Calibri"/>
                          <a:cs typeface="Times New Roman"/>
                        </a:rPr>
                        <a:t> </a:t>
                      </a:r>
                      <a:r>
                        <a:rPr lang="en-US" sz="1400" dirty="0">
                          <a:effectLst/>
                          <a:latin typeface="Cambria"/>
                          <a:ea typeface="Calibri"/>
                          <a:cs typeface="Times New Roman"/>
                        </a:rPr>
                        <a:t>Only a </a:t>
                      </a:r>
                      <a:r>
                        <a:rPr lang="en-US" sz="1400" u="sng" dirty="0">
                          <a:effectLst/>
                          <a:latin typeface="Cambria"/>
                          <a:ea typeface="Calibri"/>
                          <a:cs typeface="Times New Roman"/>
                        </a:rPr>
                        <a:t>subset</a:t>
                      </a:r>
                      <a:r>
                        <a:rPr lang="en-US" sz="1400" dirty="0">
                          <a:effectLst/>
                          <a:latin typeface="Cambria"/>
                          <a:ea typeface="Calibri"/>
                          <a:cs typeface="Times New Roman"/>
                        </a:rPr>
                        <a:t> of courses, activities, or milestones is provided.</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or</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solidFill>
                            <a:schemeClr val="tx2"/>
                          </a:solidFill>
                        </a:rPr>
                        <a:t>☒</a:t>
                      </a:r>
                      <a:r>
                        <a:rPr lang="en-US" sz="1400" dirty="0" smtClean="0">
                          <a:solidFill>
                            <a:schemeClr val="tx2"/>
                          </a:solidFill>
                          <a:effectLst/>
                          <a:latin typeface="Cambria"/>
                          <a:ea typeface="Calibri"/>
                          <a:cs typeface="Times New Roman"/>
                        </a:rPr>
                        <a:t> </a:t>
                      </a:r>
                      <a:r>
                        <a:rPr lang="en-US" sz="1400" dirty="0">
                          <a:effectLst/>
                          <a:latin typeface="Cambria"/>
                          <a:ea typeface="Calibri"/>
                          <a:cs typeface="Times New Roman"/>
                        </a:rPr>
                        <a:t>The </a:t>
                      </a:r>
                      <a:r>
                        <a:rPr lang="en-US" sz="1400" u="sng" dirty="0">
                          <a:effectLst/>
                          <a:latin typeface="Cambria"/>
                          <a:ea typeface="Calibri"/>
                          <a:cs typeface="Times New Roman"/>
                        </a:rPr>
                        <a:t>relative attention</a:t>
                      </a:r>
                      <a:r>
                        <a:rPr lang="en-US" sz="1400" dirty="0">
                          <a:effectLst/>
                          <a:latin typeface="Cambria"/>
                          <a:ea typeface="Calibri"/>
                          <a:cs typeface="Times New Roman"/>
                        </a:rPr>
                        <a:t> given to each outcome in each course, activity, or milestone </a:t>
                      </a:r>
                      <a:r>
                        <a:rPr lang="en-US" sz="1400" u="sng" dirty="0">
                          <a:effectLst/>
                          <a:latin typeface="Cambria"/>
                          <a:ea typeface="Calibri"/>
                          <a:cs typeface="Times New Roman"/>
                        </a:rPr>
                        <a:t>is not </a:t>
                      </a:r>
                      <a:r>
                        <a:rPr lang="en-US" sz="1400" u="sng" dirty="0" smtClean="0">
                          <a:effectLst/>
                          <a:latin typeface="Cambria"/>
                          <a:ea typeface="Calibri"/>
                          <a:cs typeface="Times New Roman"/>
                        </a:rPr>
                        <a:t>identified</a:t>
                      </a:r>
                      <a:r>
                        <a:rPr lang="en-US" sz="1400" dirty="0">
                          <a:effectLst/>
                          <a:latin typeface="Cambria"/>
                          <a:ea typeface="Calibri"/>
                          <a:cs typeface="Times New Roman"/>
                        </a:rPr>
                        <a:t>. </a:t>
                      </a:r>
                      <a:endParaRPr lang="en-US" sz="1800" dirty="0">
                        <a:effectLst/>
                        <a:latin typeface="Calibri"/>
                        <a:ea typeface="Calibri"/>
                        <a:cs typeface="Times New Roman"/>
                      </a:endParaRPr>
                    </a:p>
                  </a:txBody>
                  <a:tcPr marL="68580" marR="68580" marT="0" marB="0"/>
                </a:tc>
                <a:tc>
                  <a:txBody>
                    <a:bodyPr/>
                    <a:lstStyle/>
                    <a:p>
                      <a:endParaRPr lang="en-US" sz="1400" dirty="0" smtClean="0"/>
                    </a:p>
                    <a:p>
                      <a:r>
                        <a:rPr lang="en-US" sz="1400" b="1" i="1" dirty="0" smtClean="0"/>
                        <a:t>None</a:t>
                      </a:r>
                      <a:r>
                        <a:rPr lang="en-US" sz="1400" i="1" dirty="0" smtClean="0"/>
                        <a:t>.</a:t>
                      </a:r>
                      <a:endParaRPr lang="en-US" sz="1400" i="1" dirty="0"/>
                    </a:p>
                  </a:txBody>
                  <a:tcPr/>
                </a:tc>
              </a:tr>
            </a:tbl>
          </a:graphicData>
        </a:graphic>
      </p:graphicFrame>
      <p:sp>
        <p:nvSpPr>
          <p:cNvPr id="5" name="Oval 4"/>
          <p:cNvSpPr/>
          <p:nvPr/>
        </p:nvSpPr>
        <p:spPr>
          <a:xfrm>
            <a:off x="5791200" y="1143000"/>
            <a:ext cx="1905000" cy="5334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15200" y="1295400"/>
            <a:ext cx="990600" cy="6477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186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Reviewing Assessments</a:t>
            </a:r>
            <a:endParaRPr lang="en-US" dirty="0"/>
          </a:p>
        </p:txBody>
      </p:sp>
      <p:sp>
        <p:nvSpPr>
          <p:cNvPr id="3" name="Content Placeholder 2"/>
          <p:cNvSpPr>
            <a:spLocks noGrp="1"/>
          </p:cNvSpPr>
          <p:nvPr>
            <p:ph sz="quarter" idx="1"/>
          </p:nvPr>
        </p:nvSpPr>
        <p:spPr/>
        <p:txBody>
          <a:bodyPr/>
          <a:lstStyle/>
          <a:p>
            <a:r>
              <a:rPr lang="en-US" dirty="0" smtClean="0"/>
              <a:t>Read through all of the assessments and consider them as a group</a:t>
            </a:r>
          </a:p>
          <a:p>
            <a:pPr lvl="1"/>
            <a:r>
              <a:rPr lang="en-US" dirty="0" smtClean="0"/>
              <a:t>Don’t try to use the rubric for each assessment individually; you can use the comments box for more individual notes, as needed.</a:t>
            </a:r>
          </a:p>
          <a:p>
            <a:pPr marL="365760" lvl="1" indent="0">
              <a:buNone/>
            </a:pPr>
            <a:endParaRPr lang="en-US" dirty="0" smtClean="0"/>
          </a:p>
          <a:p>
            <a:r>
              <a:rPr lang="en-US" dirty="0" smtClean="0"/>
              <a:t>Make check marks next to each description that is </a:t>
            </a:r>
            <a:r>
              <a:rPr lang="en-US" u="sng" dirty="0" smtClean="0"/>
              <a:t>predominantly</a:t>
            </a:r>
            <a:r>
              <a:rPr lang="en-US" dirty="0" smtClean="0"/>
              <a:t> met</a:t>
            </a:r>
          </a:p>
          <a:p>
            <a:pPr lvl="1"/>
            <a:r>
              <a:rPr lang="en-US" dirty="0" smtClean="0"/>
              <a:t>Add comments or suggestions in the last column of the rubric for </a:t>
            </a:r>
            <a:r>
              <a:rPr lang="en-US" u="sng" dirty="0" smtClean="0"/>
              <a:t>exceptions</a:t>
            </a:r>
            <a:r>
              <a:rPr lang="en-US" dirty="0" smtClean="0"/>
              <a:t> to the overall trend</a:t>
            </a:r>
          </a:p>
        </p:txBody>
      </p:sp>
    </p:spTree>
    <p:extLst>
      <p:ext uri="{BB962C8B-B14F-4D97-AF65-F5344CB8AC3E}">
        <p14:creationId xmlns:p14="http://schemas.microsoft.com/office/powerpoint/2010/main" val="1559724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Rubric: Overview</a:t>
            </a:r>
            <a:endParaRPr lang="en-US" dirty="0"/>
          </a:p>
        </p:txBody>
      </p:sp>
      <p:sp>
        <p:nvSpPr>
          <p:cNvPr id="3" name="Content Placeholder 2"/>
          <p:cNvSpPr>
            <a:spLocks noGrp="1"/>
          </p:cNvSpPr>
          <p:nvPr>
            <p:ph sz="quarter" idx="1"/>
          </p:nvPr>
        </p:nvSpPr>
        <p:spPr>
          <a:xfrm>
            <a:off x="457200" y="2209800"/>
            <a:ext cx="7848600" cy="4264152"/>
          </a:xfrm>
        </p:spPr>
        <p:txBody>
          <a:bodyPr>
            <a:normAutofit/>
          </a:bodyPr>
          <a:lstStyle/>
          <a:p>
            <a:r>
              <a:rPr lang="en-US" dirty="0"/>
              <a:t>An </a:t>
            </a:r>
            <a:r>
              <a:rPr lang="en-US" b="1" i="1" dirty="0"/>
              <a:t>assessment plan feedback rubric</a:t>
            </a:r>
            <a:r>
              <a:rPr lang="en-US" b="1" dirty="0"/>
              <a:t> </a:t>
            </a:r>
            <a:r>
              <a:rPr lang="en-US" dirty="0"/>
              <a:t>is a tool for identifying the </a:t>
            </a:r>
            <a:r>
              <a:rPr lang="en-US" u="sng" dirty="0"/>
              <a:t>presence</a:t>
            </a:r>
            <a:r>
              <a:rPr lang="en-US" dirty="0"/>
              <a:t> and </a:t>
            </a:r>
            <a:r>
              <a:rPr lang="en-US" u="sng" dirty="0"/>
              <a:t>quality</a:t>
            </a:r>
            <a:r>
              <a:rPr lang="en-US" dirty="0"/>
              <a:t> of the pieces of a program’s assessment plan </a:t>
            </a:r>
            <a:r>
              <a:rPr lang="en-US" b="1" dirty="0"/>
              <a:t>individually</a:t>
            </a:r>
            <a:r>
              <a:rPr lang="en-US" dirty="0"/>
              <a:t> (the mission statement, learning outcomes, curriculum map, and assessments) </a:t>
            </a:r>
            <a:r>
              <a:rPr lang="en-US" b="1" dirty="0"/>
              <a:t>as well as together</a:t>
            </a:r>
            <a:r>
              <a:rPr lang="en-US" b="1" dirty="0" smtClean="0"/>
              <a:t>.</a:t>
            </a:r>
          </a:p>
          <a:p>
            <a:pPr lvl="1"/>
            <a:r>
              <a:rPr lang="en-US" dirty="0" smtClean="0"/>
              <a:t>In-person training is available; contact me to set a date.</a:t>
            </a:r>
          </a:p>
          <a:p>
            <a:pPr lvl="1"/>
            <a:endParaRPr lang="en-US" dirty="0" smtClean="0"/>
          </a:p>
          <a:p>
            <a:r>
              <a:rPr lang="en-US" u="sng" dirty="0" smtClean="0"/>
              <a:t>Goal</a:t>
            </a:r>
            <a:r>
              <a:rPr lang="en-US" dirty="0" smtClean="0"/>
              <a:t>: To </a:t>
            </a:r>
            <a:r>
              <a:rPr lang="en-US" dirty="0"/>
              <a:t>easily provide programs with useful feedback about the strengths and weaknesses of their assessment plans that will enable them to improve their assessment plans.</a:t>
            </a:r>
          </a:p>
          <a:p>
            <a:pPr marL="0" indent="0">
              <a:buNone/>
            </a:pPr>
            <a:endParaRPr lang="en-US" dirty="0" smtClean="0"/>
          </a:p>
        </p:txBody>
      </p:sp>
    </p:spTree>
    <p:extLst>
      <p:ext uri="{BB962C8B-B14F-4D97-AF65-F5344CB8AC3E}">
        <p14:creationId xmlns:p14="http://schemas.microsoft.com/office/powerpoint/2010/main" val="15693623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Assessments </a:t>
            </a:r>
            <a:endParaRPr lang="en-US" dirty="0"/>
          </a:p>
        </p:txBody>
      </p:sp>
      <p:sp>
        <p:nvSpPr>
          <p:cNvPr id="3" name="Content Placeholder 2"/>
          <p:cNvSpPr>
            <a:spLocks noGrp="1"/>
          </p:cNvSpPr>
          <p:nvPr>
            <p:ph sz="quarter" idx="1"/>
          </p:nvPr>
        </p:nvSpPr>
        <p:spPr/>
        <p:txBody>
          <a:bodyPr/>
          <a:lstStyle/>
          <a:p>
            <a:r>
              <a:rPr lang="en-US" dirty="0" smtClean="0"/>
              <a:t>Two assessments, one for the first learning outcome, which is actually “</a:t>
            </a:r>
            <a:r>
              <a:rPr lang="en-US" b="1" dirty="0" smtClean="0"/>
              <a:t>Summarize</a:t>
            </a:r>
            <a:r>
              <a:rPr lang="en-US" dirty="0" smtClean="0"/>
              <a:t> (not “Study”) theory and research in FL teaching and learning”, the second assessment is for “</a:t>
            </a:r>
            <a:r>
              <a:rPr lang="en-US" b="1" dirty="0" smtClean="0"/>
              <a:t>Develop/Create</a:t>
            </a:r>
            <a:r>
              <a:rPr lang="en-US" dirty="0" smtClean="0"/>
              <a:t> pedagogically sound materials”</a:t>
            </a:r>
          </a:p>
          <a:p>
            <a:r>
              <a:rPr lang="en-US" dirty="0" smtClean="0"/>
              <a:t>Participants and scoring process are the same, the grading rubric is the same</a:t>
            </a:r>
          </a:p>
          <a:p>
            <a:r>
              <a:rPr lang="en-US" dirty="0" smtClean="0">
                <a:solidFill>
                  <a:srgbClr val="0070C0"/>
                </a:solidFill>
              </a:rPr>
              <a:t>Research papers </a:t>
            </a:r>
            <a:r>
              <a:rPr lang="en-US" dirty="0" smtClean="0"/>
              <a:t>vs. </a:t>
            </a:r>
            <a:r>
              <a:rPr lang="en-US" dirty="0" smtClean="0">
                <a:solidFill>
                  <a:srgbClr val="0070C0"/>
                </a:solidFill>
              </a:rPr>
              <a:t>Pedagogical projects </a:t>
            </a:r>
            <a:r>
              <a:rPr lang="en-US" dirty="0" smtClean="0"/>
              <a:t>as data sources</a:t>
            </a:r>
          </a:p>
          <a:p>
            <a:r>
              <a:rPr lang="en-US" dirty="0" smtClean="0"/>
              <a:t>Only some </a:t>
            </a:r>
            <a:r>
              <a:rPr lang="en-US" dirty="0" smtClean="0">
                <a:solidFill>
                  <a:srgbClr val="0070C0"/>
                </a:solidFill>
              </a:rPr>
              <a:t>sections</a:t>
            </a:r>
            <a:r>
              <a:rPr lang="en-US" dirty="0" smtClean="0"/>
              <a:t> of the rubric are used for data for each outcome (highlighted in blue)</a:t>
            </a:r>
            <a:endParaRPr lang="en-US" dirty="0"/>
          </a:p>
        </p:txBody>
      </p:sp>
    </p:spTree>
    <p:extLst>
      <p:ext uri="{BB962C8B-B14F-4D97-AF65-F5344CB8AC3E}">
        <p14:creationId xmlns:p14="http://schemas.microsoft.com/office/powerpoint/2010/main" val="4283395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OF ASSESSMENT SAMPLES</a:t>
            </a:r>
            <a:endParaRPr lang="en-US" dirty="0"/>
          </a:p>
        </p:txBody>
      </p:sp>
      <p:sp>
        <p:nvSpPr>
          <p:cNvPr id="3" name="Content Placeholder 2"/>
          <p:cNvSpPr>
            <a:spLocks noGrp="1"/>
          </p:cNvSpPr>
          <p:nvPr>
            <p:ph sz="quarter" idx="1"/>
          </p:nvPr>
        </p:nvSpPr>
        <p:spPr>
          <a:xfrm>
            <a:off x="304800" y="1524000"/>
            <a:ext cx="8305800" cy="5257800"/>
          </a:xfrm>
        </p:spPr>
        <p:txBody>
          <a:bodyPr>
            <a:normAutofit fontScale="92500"/>
          </a:bodyPr>
          <a:lstStyle/>
          <a:p>
            <a:pPr marL="457200" indent="-457200">
              <a:buFont typeface="+mj-lt"/>
              <a:buAutoNum type="arabicPeriod"/>
            </a:pPr>
            <a:r>
              <a:rPr lang="en-US" dirty="0" smtClean="0"/>
              <a:t>Data source is identified</a:t>
            </a:r>
          </a:p>
          <a:p>
            <a:pPr marL="457200" indent="-457200">
              <a:buFont typeface="+mj-lt"/>
              <a:buAutoNum type="arabicPeriod"/>
            </a:pPr>
            <a:r>
              <a:rPr lang="en-US" dirty="0" smtClean="0"/>
              <a:t>No indication of how the data will be gathered or by whom</a:t>
            </a:r>
          </a:p>
          <a:p>
            <a:pPr marL="457200" indent="-457200">
              <a:buFont typeface="+mj-lt"/>
              <a:buAutoNum type="arabicPeriod"/>
            </a:pPr>
            <a:r>
              <a:rPr lang="en-US" dirty="0" smtClean="0"/>
              <a:t>No indication off how often/when the data will be gathered</a:t>
            </a:r>
          </a:p>
          <a:p>
            <a:pPr marL="457200" indent="-457200">
              <a:buFont typeface="+mj-lt"/>
              <a:buAutoNum type="arabicPeriod"/>
            </a:pPr>
            <a:r>
              <a:rPr lang="en-US" dirty="0" smtClean="0"/>
              <a:t>Who will evaluate the data IS specified</a:t>
            </a:r>
          </a:p>
          <a:p>
            <a:pPr marL="457200" indent="-457200">
              <a:buFont typeface="+mj-lt"/>
              <a:buAutoNum type="arabicPeriod"/>
            </a:pPr>
            <a:r>
              <a:rPr lang="en-US" dirty="0" smtClean="0"/>
              <a:t>Evaluation scale can be inferred; should be explicitly stated</a:t>
            </a:r>
          </a:p>
          <a:p>
            <a:pPr marL="457200" indent="-457200">
              <a:buFont typeface="+mj-lt"/>
              <a:buAutoNum type="arabicPeriod"/>
            </a:pPr>
            <a:r>
              <a:rPr lang="en-US" dirty="0" smtClean="0"/>
              <a:t>Criterion for acceptable performance is clear</a:t>
            </a:r>
          </a:p>
          <a:p>
            <a:pPr marL="457200" indent="-457200">
              <a:buFont typeface="+mj-lt"/>
              <a:buAutoNum type="arabicPeriod"/>
            </a:pPr>
            <a:r>
              <a:rPr lang="en-US" dirty="0" smtClean="0"/>
              <a:t>Who will review results and when is clear</a:t>
            </a:r>
          </a:p>
          <a:p>
            <a:pPr marL="457200" indent="-457200">
              <a:buFont typeface="+mj-lt"/>
              <a:buAutoNum type="arabicPeriod"/>
            </a:pPr>
            <a:r>
              <a:rPr lang="en-US" dirty="0" smtClean="0"/>
              <a:t>Unclear if data will be useful, but “critical thinking” section of rubric used for both outcomes- may not isolate data, may not be useful- need more info</a:t>
            </a:r>
          </a:p>
          <a:p>
            <a:pPr marL="457200" indent="-457200">
              <a:buFont typeface="+mj-lt"/>
              <a:buAutoNum type="arabicPeriod"/>
            </a:pPr>
            <a:r>
              <a:rPr lang="en-US" dirty="0" smtClean="0"/>
              <a:t>Method may be practical; more information needed- how many papers? Part of normal grading?</a:t>
            </a:r>
          </a:p>
          <a:p>
            <a:endParaRPr lang="en-US" dirty="0"/>
          </a:p>
        </p:txBody>
      </p:sp>
    </p:spTree>
    <p:extLst>
      <p:ext uri="{BB962C8B-B14F-4D97-AF65-F5344CB8AC3E}">
        <p14:creationId xmlns:p14="http://schemas.microsoft.com/office/powerpoint/2010/main" val="2031789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Sample Assessment 1 (for “summarize”)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i="1" u="sng" dirty="0"/>
              <a:t>Data source</a:t>
            </a:r>
            <a:r>
              <a:rPr lang="en-US" i="1" dirty="0"/>
              <a:t>: Students’ </a:t>
            </a:r>
            <a:r>
              <a:rPr lang="en-US" b="1" i="1" u="sng" dirty="0">
                <a:solidFill>
                  <a:srgbClr val="0070C0"/>
                </a:solidFill>
              </a:rPr>
              <a:t>research papers</a:t>
            </a:r>
            <a:r>
              <a:rPr lang="en-US" i="1" dirty="0">
                <a:solidFill>
                  <a:srgbClr val="0070C0"/>
                </a:solidFill>
              </a:rPr>
              <a:t> </a:t>
            </a:r>
            <a:r>
              <a:rPr lang="en-US" i="1" dirty="0"/>
              <a:t>in the Methodology Core (LGL) courses, plus Master’s essays for graduating students. </a:t>
            </a:r>
            <a:endParaRPr lang="en-US" i="1" dirty="0" smtClean="0"/>
          </a:p>
          <a:p>
            <a:r>
              <a:rPr lang="en-US" i="1" dirty="0" smtClean="0"/>
              <a:t>Papers </a:t>
            </a:r>
            <a:r>
              <a:rPr lang="en-US" i="1" dirty="0"/>
              <a:t>will be scored by MALL faculty using the shared MALL essay grading rubric, which includes </a:t>
            </a:r>
            <a:r>
              <a:rPr lang="en-US" i="1" dirty="0" err="1"/>
              <a:t>subscores</a:t>
            </a:r>
            <a:r>
              <a:rPr lang="en-US" i="1" dirty="0"/>
              <a:t> for the following elements:</a:t>
            </a:r>
          </a:p>
          <a:p>
            <a:pPr marL="365760" lvl="1" indent="0">
              <a:buNone/>
            </a:pPr>
            <a:r>
              <a:rPr lang="en-US" i="1" dirty="0" smtClean="0">
                <a:solidFill>
                  <a:srgbClr val="0070C0"/>
                </a:solidFill>
              </a:rPr>
              <a:t>1</a:t>
            </a:r>
            <a:r>
              <a:rPr lang="en-US" i="1" dirty="0">
                <a:solidFill>
                  <a:srgbClr val="0070C0"/>
                </a:solidFill>
              </a:rPr>
              <a:t>. review of literature (accurate, relevant, critical, logical argumentation) </a:t>
            </a:r>
          </a:p>
          <a:p>
            <a:pPr marL="365760" lvl="1" indent="0">
              <a:buNone/>
            </a:pPr>
            <a:r>
              <a:rPr lang="en-US" i="1" dirty="0" smtClean="0">
                <a:solidFill>
                  <a:srgbClr val="0070C0"/>
                </a:solidFill>
              </a:rPr>
              <a:t>2</a:t>
            </a:r>
            <a:r>
              <a:rPr lang="en-US" i="1" dirty="0">
                <a:solidFill>
                  <a:srgbClr val="0070C0"/>
                </a:solidFill>
              </a:rPr>
              <a:t>. critical thinking</a:t>
            </a:r>
          </a:p>
          <a:p>
            <a:r>
              <a:rPr lang="en-US" i="1" u="sng" dirty="0" smtClean="0"/>
              <a:t>Data</a:t>
            </a:r>
            <a:r>
              <a:rPr lang="en-US" i="1" dirty="0"/>
              <a:t>: Scores for each relevant subsection of the grading </a:t>
            </a:r>
            <a:r>
              <a:rPr lang="en-US" i="1" dirty="0" smtClean="0"/>
              <a:t>rubric</a:t>
            </a:r>
            <a:endParaRPr lang="en-US" i="1" dirty="0"/>
          </a:p>
          <a:p>
            <a:r>
              <a:rPr lang="en-US" i="1" u="sng" dirty="0"/>
              <a:t>Analysis</a:t>
            </a:r>
            <a:r>
              <a:rPr lang="en-US" i="1" dirty="0"/>
              <a:t>: MALL faculty will conduct an annual review of students’ performance on research papers and essay for these sections of the grading rubric. The criterion level for successful achievement is an 85% average score across all papers.</a:t>
            </a:r>
          </a:p>
        </p:txBody>
      </p:sp>
    </p:spTree>
    <p:extLst>
      <p:ext uri="{BB962C8B-B14F-4D97-AF65-F5344CB8AC3E}">
        <p14:creationId xmlns:p14="http://schemas.microsoft.com/office/powerpoint/2010/main" val="30726173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a:t>
            </a:r>
            <a:r>
              <a:rPr lang="en-US" dirty="0" smtClean="0"/>
              <a:t>Assessment 2 (for “Create”)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i="1" u="sng" dirty="0"/>
              <a:t>Data source</a:t>
            </a:r>
            <a:r>
              <a:rPr lang="en-US" i="1" dirty="0"/>
              <a:t>: Students’ </a:t>
            </a:r>
            <a:r>
              <a:rPr lang="en-US" b="1" i="1" u="sng" dirty="0">
                <a:solidFill>
                  <a:srgbClr val="0070C0"/>
                </a:solidFill>
              </a:rPr>
              <a:t>pedagogical projects </a:t>
            </a:r>
            <a:r>
              <a:rPr lang="en-US" i="1" dirty="0"/>
              <a:t>in the Methodology Core (LGL) courses, plus Master’s essays for graduating students. Papers will be scored by MALL faculty using the shared MALL essay grading rubric, which includes </a:t>
            </a:r>
            <a:r>
              <a:rPr lang="en-US" i="1" dirty="0" err="1"/>
              <a:t>subscores</a:t>
            </a:r>
            <a:r>
              <a:rPr lang="en-US" i="1" dirty="0"/>
              <a:t> for the following elements:</a:t>
            </a:r>
          </a:p>
          <a:p>
            <a:pPr marL="365760" lvl="1" indent="0">
              <a:buNone/>
            </a:pPr>
            <a:r>
              <a:rPr lang="en-US" i="1" dirty="0" smtClean="0">
                <a:solidFill>
                  <a:srgbClr val="0070C0"/>
                </a:solidFill>
              </a:rPr>
              <a:t>1</a:t>
            </a:r>
            <a:r>
              <a:rPr lang="en-US" i="1" dirty="0">
                <a:solidFill>
                  <a:srgbClr val="0070C0"/>
                </a:solidFill>
              </a:rPr>
              <a:t>. design of pedagogical materials</a:t>
            </a:r>
          </a:p>
          <a:p>
            <a:pPr marL="365760" lvl="1" indent="0">
              <a:buNone/>
            </a:pPr>
            <a:r>
              <a:rPr lang="en-US" i="1" dirty="0" smtClean="0">
                <a:solidFill>
                  <a:srgbClr val="0070C0"/>
                </a:solidFill>
              </a:rPr>
              <a:t>2</a:t>
            </a:r>
            <a:r>
              <a:rPr lang="en-US" i="1" dirty="0">
                <a:solidFill>
                  <a:srgbClr val="0070C0"/>
                </a:solidFill>
              </a:rPr>
              <a:t>. critical thinking</a:t>
            </a:r>
          </a:p>
          <a:p>
            <a:r>
              <a:rPr lang="en-US" i="1" u="sng" dirty="0" smtClean="0"/>
              <a:t>Data</a:t>
            </a:r>
            <a:r>
              <a:rPr lang="en-US" i="1" dirty="0"/>
              <a:t>: Scores for each relevant subsection of the grading </a:t>
            </a:r>
            <a:r>
              <a:rPr lang="en-US" i="1" dirty="0" smtClean="0"/>
              <a:t>rubric</a:t>
            </a:r>
            <a:endParaRPr lang="en-US" i="1" dirty="0"/>
          </a:p>
          <a:p>
            <a:r>
              <a:rPr lang="en-US" i="1" u="sng" dirty="0"/>
              <a:t>Analysis</a:t>
            </a:r>
            <a:r>
              <a:rPr lang="en-US" i="1" dirty="0"/>
              <a:t>: MALL faculty will conduct an annual review of students’ performance on pedagogical projects for these sections of the grading rubric. The criterion level for successful achievement is an 85% average score across all projects.</a:t>
            </a:r>
          </a:p>
          <a:p>
            <a:endParaRPr lang="en-US" dirty="0"/>
          </a:p>
        </p:txBody>
      </p:sp>
    </p:spTree>
    <p:extLst>
      <p:ext uri="{BB962C8B-B14F-4D97-AF65-F5344CB8AC3E}">
        <p14:creationId xmlns:p14="http://schemas.microsoft.com/office/powerpoint/2010/main" val="25271036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685783107"/>
              </p:ext>
            </p:extLst>
          </p:nvPr>
        </p:nvGraphicFramePr>
        <p:xfrm>
          <a:off x="152400" y="304800"/>
          <a:ext cx="8610600" cy="6520801"/>
        </p:xfrm>
        <a:graphic>
          <a:graphicData uri="http://schemas.openxmlformats.org/drawingml/2006/table">
            <a:tbl>
              <a:tblPr firstRow="1" bandRow="1">
                <a:tableStyleId>{5C22544A-7EE6-4342-B048-85BDC9FD1C3A}</a:tableStyleId>
              </a:tblPr>
              <a:tblGrid>
                <a:gridCol w="2426624"/>
                <a:gridCol w="2426624"/>
                <a:gridCol w="1017616"/>
                <a:gridCol w="1672936"/>
                <a:gridCol w="1066800"/>
              </a:tblGrid>
              <a:tr h="737221">
                <a:tc>
                  <a:txBody>
                    <a:bodyPr/>
                    <a:lstStyle/>
                    <a:p>
                      <a:pPr marL="0" marR="57150">
                        <a:lnSpc>
                          <a:spcPct val="115000"/>
                        </a:lnSpc>
                        <a:spcBef>
                          <a:spcPts val="0"/>
                        </a:spcBef>
                        <a:spcAft>
                          <a:spcPts val="0"/>
                        </a:spcAft>
                      </a:pPr>
                      <a:r>
                        <a:rPr lang="en-US" sz="1400" b="1" dirty="0">
                          <a:effectLst/>
                          <a:latin typeface="Cambria"/>
                          <a:ea typeface="Calibri"/>
                          <a:cs typeface="Times New Roman"/>
                        </a:rPr>
                        <a:t>ASSESSMENT METHOD</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50" b="1" smtClean="0">
                          <a:effectLst/>
                          <a:latin typeface="Cambria"/>
                          <a:ea typeface="Calibri"/>
                          <a:cs typeface="Times New Roman"/>
                        </a:rPr>
                        <a:t>Reflects best practices</a:t>
                      </a:r>
                      <a:endParaRPr lang="en-US" sz="12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50" b="1">
                          <a:effectLst/>
                          <a:latin typeface="Cambria"/>
                          <a:ea typeface="Calibri"/>
                          <a:cs typeface="Times New Roman"/>
                        </a:rPr>
                        <a:t>Meets standards</a:t>
                      </a:r>
                      <a:endParaRPr lang="en-US" sz="12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50" b="1">
                          <a:effectLst/>
                          <a:latin typeface="Cambria"/>
                          <a:ea typeface="Calibri"/>
                          <a:cs typeface="Times New Roman"/>
                        </a:rPr>
                        <a:t>Needs development</a:t>
                      </a:r>
                      <a:endParaRPr lang="en-US" sz="12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050" b="1" dirty="0" smtClean="0">
                          <a:effectLst/>
                          <a:latin typeface="Cambria"/>
                          <a:ea typeface="Calibri"/>
                          <a:cs typeface="Times New Roman"/>
                        </a:rPr>
                        <a:t>Reviewer comments or suggestions</a:t>
                      </a:r>
                      <a:endParaRPr lang="en-US" sz="1200" dirty="0">
                        <a:effectLst/>
                        <a:latin typeface="Calibri"/>
                        <a:ea typeface="Calibri"/>
                        <a:cs typeface="Times New Roman"/>
                      </a:endParaRPr>
                    </a:p>
                  </a:txBody>
                  <a:tcPr marL="68580" marR="68580" marT="0" marB="0"/>
                </a:tc>
              </a:tr>
              <a:tr h="5663579">
                <a:tc>
                  <a:txBody>
                    <a:bodyPr/>
                    <a:lstStyle/>
                    <a:p>
                      <a:pPr marL="0" marR="57150">
                        <a:lnSpc>
                          <a:spcPct val="115000"/>
                        </a:lnSpc>
                        <a:spcBef>
                          <a:spcPts val="0"/>
                        </a:spcBef>
                        <a:spcAft>
                          <a:spcPts val="0"/>
                        </a:spcAft>
                      </a:pPr>
                      <a:r>
                        <a:rPr lang="en-US" sz="1100" dirty="0">
                          <a:effectLst/>
                          <a:latin typeface="Cambria"/>
                          <a:ea typeface="Calibri"/>
                          <a:cs typeface="Times New Roman"/>
                        </a:rPr>
                        <a:t>The assessment method describes, in detail:</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b="1" dirty="0" smtClean="0"/>
                        <a:t>☒</a:t>
                      </a:r>
                      <a:r>
                        <a:rPr lang="en-US" sz="1100" dirty="0" smtClean="0">
                          <a:effectLst/>
                          <a:latin typeface="Cambria"/>
                          <a:ea typeface="Calibri"/>
                          <a:cs typeface="Times New Roman"/>
                        </a:rPr>
                        <a:t> </a:t>
                      </a:r>
                      <a:r>
                        <a:rPr lang="en-US" sz="1100" dirty="0">
                          <a:effectLst/>
                          <a:latin typeface="Cambria"/>
                          <a:ea typeface="Calibri"/>
                          <a:cs typeface="Times New Roman"/>
                        </a:rPr>
                        <a:t>what the data source is (scores from exams,  surveys, presentations, etc.)</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how the data will be gathered and by whom</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how often/when the data will be gathered</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b="1" dirty="0" smtClean="0"/>
                        <a:t>☒</a:t>
                      </a:r>
                      <a:r>
                        <a:rPr lang="en-US" sz="1100" dirty="0" smtClean="0">
                          <a:effectLst/>
                          <a:latin typeface="Cambria"/>
                          <a:ea typeface="Calibri"/>
                          <a:cs typeface="Times New Roman"/>
                        </a:rPr>
                        <a:t> </a:t>
                      </a:r>
                      <a:r>
                        <a:rPr lang="en-US" sz="1100" dirty="0">
                          <a:effectLst/>
                          <a:latin typeface="Cambria"/>
                          <a:ea typeface="Calibri"/>
                          <a:cs typeface="Times New Roman"/>
                        </a:rPr>
                        <a:t>who will evaluate/score it</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what the evaluation scale is (%? SD – SA? 0-5? P/F?)</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b="1" dirty="0" smtClean="0"/>
                        <a:t>☒</a:t>
                      </a:r>
                      <a:r>
                        <a:rPr lang="en-US" sz="1100" dirty="0" smtClean="0">
                          <a:effectLst/>
                          <a:latin typeface="Cambria"/>
                          <a:ea typeface="Calibri"/>
                          <a:cs typeface="Times New Roman"/>
                        </a:rPr>
                        <a:t> </a:t>
                      </a:r>
                      <a:r>
                        <a:rPr lang="en-US" sz="1100" dirty="0">
                          <a:effectLst/>
                          <a:latin typeface="Cambria"/>
                          <a:ea typeface="Calibri"/>
                          <a:cs typeface="Times New Roman"/>
                        </a:rPr>
                        <a:t>the criteria for acceptable performance (e.g., 85% pass rate, 75% score, 80% agree or strongly agree) </a:t>
                      </a:r>
                      <a:endParaRPr lang="en-US" sz="1400" dirty="0">
                        <a:effectLst/>
                        <a:latin typeface="Calibri"/>
                        <a:ea typeface="Calibri"/>
                        <a:cs typeface="Times New Roman"/>
                      </a:endParaRPr>
                    </a:p>
                    <a:p>
                      <a:pPr marL="285750" marR="57150" indent="-171450">
                        <a:lnSpc>
                          <a:spcPct val="115000"/>
                        </a:lnSpc>
                        <a:spcBef>
                          <a:spcPts val="0"/>
                        </a:spcBef>
                        <a:spcAft>
                          <a:spcPts val="0"/>
                        </a:spcAft>
                      </a:pPr>
                      <a:r>
                        <a:rPr lang="en-US" sz="1100" b="1" dirty="0" smtClean="0"/>
                        <a:t>☒</a:t>
                      </a:r>
                      <a:r>
                        <a:rPr lang="en-US" sz="1100" dirty="0" smtClean="0">
                          <a:effectLst/>
                          <a:latin typeface="Cambria"/>
                          <a:ea typeface="Calibri"/>
                          <a:cs typeface="Times New Roman"/>
                        </a:rPr>
                        <a:t> </a:t>
                      </a:r>
                      <a:r>
                        <a:rPr lang="en-US" sz="1100" dirty="0">
                          <a:effectLst/>
                          <a:latin typeface="Cambria"/>
                          <a:ea typeface="Calibri"/>
                          <a:cs typeface="Times New Roman"/>
                        </a:rPr>
                        <a:t>who will review the results and when they will be reviewed</a:t>
                      </a:r>
                      <a:endParaRPr lang="en-US" sz="1400" dirty="0">
                        <a:effectLst/>
                        <a:latin typeface="Calibri"/>
                        <a:ea typeface="Calibri"/>
                        <a:cs typeface="Times New Roman"/>
                      </a:endParaRPr>
                    </a:p>
                    <a:p>
                      <a:pPr marL="11430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The assessment </a:t>
                      </a:r>
                      <a:r>
                        <a:rPr lang="en-US" sz="1100" b="1" dirty="0">
                          <a:effectLst/>
                          <a:latin typeface="Cambria"/>
                          <a:ea typeface="Calibri"/>
                          <a:cs typeface="Times New Roman"/>
                        </a:rPr>
                        <a:t>isolates</a:t>
                      </a:r>
                      <a:r>
                        <a:rPr lang="en-US" sz="1100" dirty="0">
                          <a:effectLst/>
                          <a:latin typeface="Cambria"/>
                          <a:ea typeface="Calibri"/>
                          <a:cs typeface="Times New Roman"/>
                        </a:rPr>
                        <a:t> </a:t>
                      </a:r>
                      <a:r>
                        <a:rPr lang="en-US" sz="1100" b="1" u="sng" dirty="0">
                          <a:effectLst/>
                          <a:latin typeface="Cambria"/>
                          <a:ea typeface="Calibri"/>
                          <a:cs typeface="Times New Roman"/>
                        </a:rPr>
                        <a:t>useful</a:t>
                      </a:r>
                      <a:r>
                        <a:rPr lang="en-US" sz="1100" u="sng" dirty="0">
                          <a:effectLst/>
                          <a:latin typeface="Cambria"/>
                          <a:ea typeface="Calibri"/>
                          <a:cs typeface="Times New Roman"/>
                        </a:rPr>
                        <a:t> </a:t>
                      </a:r>
                      <a:r>
                        <a:rPr lang="en-US" sz="1100" b="1" u="sng" dirty="0">
                          <a:effectLst/>
                          <a:latin typeface="Cambria"/>
                          <a:ea typeface="Calibri"/>
                          <a:cs typeface="Times New Roman"/>
                        </a:rPr>
                        <a:t>data</a:t>
                      </a:r>
                      <a:r>
                        <a:rPr lang="en-US" sz="1100" b="1" dirty="0">
                          <a:effectLst/>
                          <a:latin typeface="Cambria"/>
                          <a:ea typeface="Calibri"/>
                          <a:cs typeface="Times New Roman"/>
                        </a:rPr>
                        <a:t>*</a:t>
                      </a:r>
                      <a:r>
                        <a:rPr lang="en-US" sz="1100" dirty="0">
                          <a:effectLst/>
                          <a:latin typeface="Cambria"/>
                          <a:ea typeface="Calibri"/>
                          <a:cs typeface="Times New Roman"/>
                        </a:rPr>
                        <a:t> about the target learning outcome from other information.</a:t>
                      </a:r>
                      <a:endParaRPr lang="en-US" sz="1400" dirty="0">
                        <a:effectLst/>
                        <a:latin typeface="Calibri"/>
                        <a:ea typeface="Calibri"/>
                        <a:cs typeface="Times New Roman"/>
                      </a:endParaRPr>
                    </a:p>
                    <a:p>
                      <a:pPr marL="228600" marR="57150">
                        <a:lnSpc>
                          <a:spcPct val="115000"/>
                        </a:lnSpc>
                        <a:spcBef>
                          <a:spcPts val="0"/>
                        </a:spcBef>
                        <a:spcAft>
                          <a:spcPts val="0"/>
                        </a:spcAft>
                      </a:pPr>
                      <a:r>
                        <a:rPr lang="en-US" sz="1100" b="1"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MS Gothic"/>
                          <a:ea typeface="Calibri"/>
                          <a:cs typeface="Times New Roman"/>
                        </a:rPr>
                        <a:t>☐</a:t>
                      </a:r>
                      <a:r>
                        <a:rPr lang="en-US" sz="1100" dirty="0">
                          <a:effectLst/>
                          <a:latin typeface="Cambria"/>
                          <a:ea typeface="Calibri"/>
                          <a:cs typeface="Times New Roman"/>
                        </a:rPr>
                        <a:t> The assessment method is practical (i.e., it can be implemented with existing time and resources).</a:t>
                      </a:r>
                      <a:endParaRPr lang="en-US" sz="14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a:t>
                      </a:r>
                      <a:r>
                        <a:rPr lang="en-US" sz="1100" u="sng">
                          <a:effectLst/>
                          <a:latin typeface="Cambria"/>
                          <a:ea typeface="Calibri"/>
                          <a:cs typeface="Times New Roman"/>
                        </a:rPr>
                        <a:t>All</a:t>
                      </a:r>
                      <a:r>
                        <a:rPr lang="en-US" sz="1100">
                          <a:effectLst/>
                          <a:latin typeface="Cambria"/>
                          <a:ea typeface="Calibri"/>
                          <a:cs typeface="Times New Roman"/>
                        </a:rPr>
                        <a:t> information is provided.</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The method includes </a:t>
                      </a:r>
                      <a:r>
                        <a:rPr lang="en-US" sz="1100" u="sng">
                          <a:effectLst/>
                          <a:latin typeface="Cambria"/>
                          <a:ea typeface="Calibri"/>
                          <a:cs typeface="Times New Roman"/>
                        </a:rPr>
                        <a:t>sufficient detail</a:t>
                      </a:r>
                      <a:r>
                        <a:rPr lang="en-US" sz="1100">
                          <a:effectLst/>
                          <a:latin typeface="Cambria"/>
                          <a:ea typeface="Calibri"/>
                          <a:cs typeface="Times New Roman"/>
                        </a:rPr>
                        <a:t> to easily understand whether the assessment is appropriate for measuring the target learning outcome(s).</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The assessment </a:t>
                      </a:r>
                      <a:r>
                        <a:rPr lang="en-US" sz="1100" b="1">
                          <a:effectLst/>
                          <a:latin typeface="Cambria"/>
                          <a:ea typeface="Calibri"/>
                          <a:cs typeface="Times New Roman"/>
                        </a:rPr>
                        <a:t>isolates</a:t>
                      </a:r>
                      <a:r>
                        <a:rPr lang="en-US" sz="1100">
                          <a:effectLst/>
                          <a:latin typeface="Cambria"/>
                          <a:ea typeface="Calibri"/>
                          <a:cs typeface="Times New Roman"/>
                        </a:rPr>
                        <a:t> </a:t>
                      </a:r>
                      <a:r>
                        <a:rPr lang="en-US" sz="1100" b="1" u="sng">
                          <a:effectLst/>
                          <a:latin typeface="Cambria"/>
                          <a:ea typeface="Calibri"/>
                          <a:cs typeface="Times New Roman"/>
                        </a:rPr>
                        <a:t>useful</a:t>
                      </a:r>
                      <a:r>
                        <a:rPr lang="en-US" sz="1100" u="sng">
                          <a:effectLst/>
                          <a:latin typeface="Cambria"/>
                          <a:ea typeface="Calibri"/>
                          <a:cs typeface="Times New Roman"/>
                        </a:rPr>
                        <a:t> </a:t>
                      </a:r>
                      <a:r>
                        <a:rPr lang="en-US" sz="1100" b="1" u="sng">
                          <a:effectLst/>
                          <a:latin typeface="Cambria"/>
                          <a:ea typeface="Calibri"/>
                          <a:cs typeface="Times New Roman"/>
                        </a:rPr>
                        <a:t>data</a:t>
                      </a:r>
                      <a:r>
                        <a:rPr lang="en-US" sz="1100" b="1">
                          <a:effectLst/>
                          <a:latin typeface="Cambria"/>
                          <a:ea typeface="Calibri"/>
                          <a:cs typeface="Times New Roman"/>
                        </a:rPr>
                        <a:t>*</a:t>
                      </a:r>
                      <a:r>
                        <a:rPr lang="en-US" sz="1100">
                          <a:effectLst/>
                          <a:latin typeface="Cambria"/>
                          <a:ea typeface="Calibri"/>
                          <a:cs typeface="Times New Roman"/>
                        </a:rPr>
                        <a:t> about the target learning outcome from other information.</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160020" marR="57150">
                        <a:lnSpc>
                          <a:spcPct val="115000"/>
                        </a:lnSpc>
                        <a:spcBef>
                          <a:spcPts val="0"/>
                        </a:spcBef>
                        <a:spcAft>
                          <a:spcPts val="0"/>
                        </a:spcAft>
                      </a:pPr>
                      <a:r>
                        <a:rPr lang="en-US" sz="1100" b="1">
                          <a:effectLst/>
                          <a:latin typeface="Cambria"/>
                          <a:ea typeface="Calibri"/>
                          <a:cs typeface="Times New Roman"/>
                        </a:rPr>
                        <a:t>*</a:t>
                      </a:r>
                      <a:r>
                        <a:rPr lang="en-US" sz="1100" b="1" u="sng">
                          <a:effectLst/>
                          <a:latin typeface="Cambria"/>
                          <a:ea typeface="Calibri"/>
                          <a:cs typeface="Times New Roman"/>
                        </a:rPr>
                        <a:t>Useful data</a:t>
                      </a:r>
                      <a:r>
                        <a:rPr lang="en-US" sz="1100">
                          <a:effectLst/>
                          <a:latin typeface="Cambria"/>
                          <a:ea typeface="Calibri"/>
                          <a:cs typeface="Times New Roman"/>
                        </a:rPr>
                        <a:t> means that your scores, responses, results, etc. are at an appropriate level of detail to provide information about just one learning outcome and provide an indication about what the program should retain or change.</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The assessment is </a:t>
                      </a:r>
                      <a:r>
                        <a:rPr lang="en-US" sz="1100" u="sng">
                          <a:effectLst/>
                          <a:latin typeface="Cambria"/>
                          <a:ea typeface="Calibri"/>
                          <a:cs typeface="Times New Roman"/>
                        </a:rPr>
                        <a:t>practical.</a:t>
                      </a: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a:t>
                      </a:r>
                      <a:r>
                        <a:rPr lang="en-US" sz="1100" u="sng">
                          <a:effectLst/>
                          <a:latin typeface="Cambria"/>
                          <a:ea typeface="Calibri"/>
                          <a:cs typeface="Times New Roman"/>
                        </a:rPr>
                        <a:t>All</a:t>
                      </a:r>
                      <a:r>
                        <a:rPr lang="en-US" sz="1100">
                          <a:effectLst/>
                          <a:latin typeface="Cambria"/>
                          <a:ea typeface="Calibri"/>
                          <a:cs typeface="Times New Roman"/>
                        </a:rPr>
                        <a:t> information is provided, but some details </a:t>
                      </a:r>
                      <a:r>
                        <a:rPr lang="en-US" sz="1100" u="sng">
                          <a:effectLst/>
                          <a:latin typeface="Cambria"/>
                          <a:ea typeface="Calibri"/>
                          <a:cs typeface="Times New Roman"/>
                        </a:rPr>
                        <a:t>need clarification</a:t>
                      </a:r>
                      <a:r>
                        <a:rPr lang="en-US" sz="1100">
                          <a:effectLst/>
                          <a:latin typeface="Cambria"/>
                          <a:ea typeface="Calibri"/>
                          <a:cs typeface="Times New Roman"/>
                        </a:rPr>
                        <a:t>.</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The assessment </a:t>
                      </a:r>
                      <a:r>
                        <a:rPr lang="en-US" sz="1100" b="1">
                          <a:effectLst/>
                          <a:latin typeface="Cambria"/>
                          <a:ea typeface="Calibri"/>
                          <a:cs typeface="Times New Roman"/>
                        </a:rPr>
                        <a:t>isolates</a:t>
                      </a:r>
                      <a:r>
                        <a:rPr lang="en-US" sz="1100">
                          <a:effectLst/>
                          <a:latin typeface="Cambria"/>
                          <a:ea typeface="Calibri"/>
                          <a:cs typeface="Times New Roman"/>
                        </a:rPr>
                        <a:t> </a:t>
                      </a:r>
                      <a:r>
                        <a:rPr lang="en-US" sz="1100" b="1" u="sng">
                          <a:effectLst/>
                          <a:latin typeface="Cambria"/>
                          <a:ea typeface="Calibri"/>
                          <a:cs typeface="Times New Roman"/>
                        </a:rPr>
                        <a:t>useful</a:t>
                      </a:r>
                      <a:r>
                        <a:rPr lang="en-US" sz="1100">
                          <a:effectLst/>
                          <a:latin typeface="Cambria"/>
                          <a:ea typeface="Calibri"/>
                          <a:cs typeface="Times New Roman"/>
                        </a:rPr>
                        <a:t> data about the target learning outcome from other information.</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MS Gothic"/>
                          <a:ea typeface="Calibri"/>
                          <a:cs typeface="Times New Roman"/>
                        </a:rPr>
                        <a:t>☐</a:t>
                      </a:r>
                      <a:r>
                        <a:rPr lang="en-US" sz="1100">
                          <a:effectLst/>
                          <a:latin typeface="Cambria"/>
                          <a:ea typeface="Calibri"/>
                          <a:cs typeface="Times New Roman"/>
                        </a:rPr>
                        <a:t> The assessment is </a:t>
                      </a:r>
                      <a:r>
                        <a:rPr lang="en-US" sz="1100" u="sng">
                          <a:effectLst/>
                          <a:latin typeface="Cambria"/>
                          <a:ea typeface="Calibri"/>
                          <a:cs typeface="Times New Roman"/>
                        </a:rPr>
                        <a:t>practical.</a:t>
                      </a:r>
                      <a:r>
                        <a:rPr lang="en-US" sz="1100">
                          <a:effectLst/>
                          <a:latin typeface="Cambria"/>
                          <a:ea typeface="Calibri"/>
                          <a:cs typeface="Times New Roman"/>
                        </a:rPr>
                        <a:t> </a:t>
                      </a:r>
                      <a:endParaRPr lang="en-US" sz="1400">
                        <a:effectLst/>
                        <a:latin typeface="Calibri"/>
                        <a:ea typeface="Calibri"/>
                        <a:cs typeface="Times New Roman"/>
                      </a:endParaRPr>
                    </a:p>
                    <a:p>
                      <a:pPr marL="0" marR="57150">
                        <a:lnSpc>
                          <a:spcPct val="115000"/>
                        </a:lnSpc>
                        <a:spcBef>
                          <a:spcPts val="0"/>
                        </a:spcBef>
                        <a:spcAft>
                          <a:spcPts val="0"/>
                        </a:spcAft>
                      </a:pPr>
                      <a:r>
                        <a:rPr lang="en-US" sz="1100">
                          <a:effectLst/>
                          <a:latin typeface="Cambria"/>
                          <a:ea typeface="Calibri"/>
                          <a:cs typeface="Times New Roman"/>
                        </a:rPr>
                        <a:t> </a:t>
                      </a:r>
                      <a:endParaRPr lang="en-US" sz="14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b="1" dirty="0" smtClean="0"/>
                        <a:t>☒</a:t>
                      </a:r>
                      <a:r>
                        <a:rPr lang="en-US" sz="1100" dirty="0" smtClean="0">
                          <a:effectLst/>
                          <a:latin typeface="Cambria"/>
                          <a:ea typeface="Calibri"/>
                          <a:cs typeface="Times New Roman"/>
                        </a:rPr>
                        <a:t> </a:t>
                      </a:r>
                      <a:r>
                        <a:rPr lang="en-US" sz="1100" u="sng" dirty="0">
                          <a:effectLst/>
                          <a:latin typeface="Cambria"/>
                          <a:ea typeface="Calibri"/>
                          <a:cs typeface="Times New Roman"/>
                        </a:rPr>
                        <a:t>Not</a:t>
                      </a:r>
                      <a:r>
                        <a:rPr lang="en-US" sz="1100" dirty="0">
                          <a:effectLst/>
                          <a:latin typeface="Cambria"/>
                          <a:ea typeface="Calibri"/>
                          <a:cs typeface="Times New Roman"/>
                        </a:rPr>
                        <a:t> </a:t>
                      </a:r>
                      <a:r>
                        <a:rPr lang="en-US" sz="1100" u="sng" dirty="0">
                          <a:effectLst/>
                          <a:latin typeface="Cambria"/>
                          <a:ea typeface="Calibri"/>
                          <a:cs typeface="Times New Roman"/>
                        </a:rPr>
                        <a:t>all</a:t>
                      </a:r>
                      <a:r>
                        <a:rPr lang="en-US" sz="1100" dirty="0">
                          <a:effectLst/>
                          <a:latin typeface="Cambria"/>
                          <a:ea typeface="Calibri"/>
                          <a:cs typeface="Times New Roman"/>
                        </a:rPr>
                        <a:t> information is provided. </a:t>
                      </a:r>
                      <a:endParaRPr lang="en-US" sz="1400" dirty="0">
                        <a:effectLst/>
                        <a:latin typeface="Calibri"/>
                        <a:ea typeface="Calibri"/>
                        <a:cs typeface="Times New Roman"/>
                      </a:endParaRPr>
                    </a:p>
                    <a:p>
                      <a:pPr marL="0" marR="57150" algn="ctr">
                        <a:lnSpc>
                          <a:spcPct val="115000"/>
                        </a:lnSpc>
                        <a:spcBef>
                          <a:spcPts val="0"/>
                        </a:spcBef>
                        <a:spcAft>
                          <a:spcPts val="0"/>
                        </a:spcAft>
                      </a:pPr>
                      <a:r>
                        <a:rPr lang="en-US" sz="1100" dirty="0">
                          <a:effectLst/>
                          <a:latin typeface="Cambria"/>
                          <a:ea typeface="Calibri"/>
                          <a:cs typeface="Times New Roman"/>
                        </a:rPr>
                        <a:t> </a:t>
                      </a:r>
                      <a:r>
                        <a:rPr lang="en-US" sz="1100" b="1" dirty="0" smtClean="0">
                          <a:effectLst/>
                          <a:latin typeface="Cambria"/>
                          <a:ea typeface="Calibri"/>
                          <a:cs typeface="Times New Roman"/>
                        </a:rPr>
                        <a:t>or</a:t>
                      </a:r>
                      <a:endParaRPr lang="en-US" sz="1400" b="1"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r>
                        <a:rPr lang="en-US" sz="1100" b="1" dirty="0" smtClean="0"/>
                        <a:t>☒</a:t>
                      </a:r>
                      <a:r>
                        <a:rPr lang="en-US" sz="1100" dirty="0" smtClean="0">
                          <a:effectLst/>
                          <a:latin typeface="Cambria"/>
                          <a:ea typeface="Calibri"/>
                          <a:cs typeface="Times New Roman"/>
                        </a:rPr>
                        <a:t> </a:t>
                      </a:r>
                      <a:r>
                        <a:rPr lang="en-US" sz="1100" dirty="0">
                          <a:effectLst/>
                          <a:latin typeface="Cambria"/>
                          <a:ea typeface="Calibri"/>
                          <a:cs typeface="Times New Roman"/>
                        </a:rPr>
                        <a:t>Many details </a:t>
                      </a:r>
                      <a:r>
                        <a:rPr lang="en-US" sz="1100" u="sng" dirty="0">
                          <a:effectLst/>
                          <a:latin typeface="Cambria"/>
                          <a:ea typeface="Calibri"/>
                          <a:cs typeface="Times New Roman"/>
                        </a:rPr>
                        <a:t>need clarification</a:t>
                      </a:r>
                      <a:r>
                        <a:rPr lang="en-US" sz="1100" dirty="0">
                          <a:effectLst/>
                          <a:latin typeface="Cambria"/>
                          <a:ea typeface="Calibri"/>
                          <a:cs typeface="Times New Roman"/>
                        </a:rPr>
                        <a:t>. </a:t>
                      </a:r>
                      <a:endParaRPr lang="en-US" sz="1400" dirty="0">
                        <a:effectLst/>
                        <a:latin typeface="Calibri"/>
                        <a:ea typeface="Calibri"/>
                        <a:cs typeface="Times New Roman"/>
                      </a:endParaRPr>
                    </a:p>
                    <a:p>
                      <a:pPr marL="0" marR="57150" algn="ctr">
                        <a:lnSpc>
                          <a:spcPct val="115000"/>
                        </a:lnSpc>
                        <a:spcBef>
                          <a:spcPts val="0"/>
                        </a:spcBef>
                        <a:spcAft>
                          <a:spcPts val="0"/>
                        </a:spcAft>
                      </a:pPr>
                      <a:r>
                        <a:rPr lang="en-US" sz="1100" dirty="0">
                          <a:effectLst/>
                          <a:latin typeface="Cambria"/>
                          <a:ea typeface="Calibri"/>
                          <a:cs typeface="Times New Roman"/>
                        </a:rPr>
                        <a:t> </a:t>
                      </a:r>
                      <a:r>
                        <a:rPr lang="en-US" sz="1100" b="1" dirty="0" smtClean="0">
                          <a:effectLst/>
                          <a:latin typeface="Cambria"/>
                          <a:ea typeface="Calibri"/>
                          <a:cs typeface="Times New Roman"/>
                        </a:rPr>
                        <a:t>or</a:t>
                      </a:r>
                      <a:endParaRPr lang="en-US" sz="1400" b="1"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r>
                        <a:rPr lang="en-US" sz="1100" dirty="0" smtClean="0">
                          <a:effectLst/>
                          <a:latin typeface="MS Gothic"/>
                          <a:ea typeface="Calibri"/>
                          <a:cs typeface="Times New Roman"/>
                        </a:rPr>
                        <a:t>☐</a:t>
                      </a:r>
                      <a:r>
                        <a:rPr lang="en-US" sz="1100" dirty="0" smtClean="0">
                          <a:effectLst/>
                          <a:latin typeface="Cambria"/>
                          <a:ea typeface="Calibri"/>
                          <a:cs typeface="Times New Roman"/>
                        </a:rPr>
                        <a:t> </a:t>
                      </a:r>
                      <a:r>
                        <a:rPr lang="en-US" sz="1100" dirty="0">
                          <a:effectLst/>
                          <a:latin typeface="Cambria"/>
                          <a:ea typeface="Calibri"/>
                          <a:cs typeface="Times New Roman"/>
                        </a:rPr>
                        <a:t>The assessment does </a:t>
                      </a:r>
                      <a:r>
                        <a:rPr lang="en-US" sz="1100" u="sng" dirty="0">
                          <a:effectLst/>
                          <a:latin typeface="Cambria"/>
                          <a:ea typeface="Calibri"/>
                          <a:cs typeface="Times New Roman"/>
                        </a:rPr>
                        <a:t>not</a:t>
                      </a:r>
                      <a:r>
                        <a:rPr lang="en-US" sz="1100" dirty="0">
                          <a:effectLst/>
                          <a:latin typeface="Cambria"/>
                          <a:ea typeface="Calibri"/>
                          <a:cs typeface="Times New Roman"/>
                        </a:rPr>
                        <a:t> provide </a:t>
                      </a:r>
                      <a:r>
                        <a:rPr lang="en-US" sz="1100" u="sng" dirty="0">
                          <a:effectLst/>
                          <a:latin typeface="Cambria"/>
                          <a:ea typeface="Calibri"/>
                          <a:cs typeface="Times New Roman"/>
                        </a:rPr>
                        <a:t>useful</a:t>
                      </a:r>
                      <a:r>
                        <a:rPr lang="en-US" sz="1100" dirty="0">
                          <a:effectLst/>
                          <a:latin typeface="Cambria"/>
                          <a:ea typeface="Calibri"/>
                          <a:cs typeface="Times New Roman"/>
                        </a:rPr>
                        <a:t> data about the target learning outcome. (e.g., retention rates (as data) don’t reveal whether students write well (where </a:t>
                      </a:r>
                      <a:r>
                        <a:rPr lang="en-US" sz="1100" i="1" dirty="0">
                          <a:effectLst/>
                          <a:latin typeface="Cambria"/>
                          <a:ea typeface="Calibri"/>
                          <a:cs typeface="Times New Roman"/>
                        </a:rPr>
                        <a:t>writing well</a:t>
                      </a:r>
                      <a:r>
                        <a:rPr lang="en-US" sz="1100" dirty="0">
                          <a:effectLst/>
                          <a:latin typeface="Cambria"/>
                          <a:ea typeface="Calibri"/>
                          <a:cs typeface="Times New Roman"/>
                        </a:rPr>
                        <a:t> is the target learning outcome))</a:t>
                      </a:r>
                      <a:endParaRPr lang="en-US" sz="1400" dirty="0">
                        <a:effectLst/>
                        <a:latin typeface="Calibri"/>
                        <a:ea typeface="Calibri"/>
                        <a:cs typeface="Times New Roman"/>
                      </a:endParaRPr>
                    </a:p>
                    <a:p>
                      <a:pPr marL="0" marR="57150" algn="ctr">
                        <a:lnSpc>
                          <a:spcPct val="115000"/>
                        </a:lnSpc>
                        <a:spcBef>
                          <a:spcPts val="0"/>
                        </a:spcBef>
                        <a:spcAft>
                          <a:spcPts val="0"/>
                        </a:spcAft>
                      </a:pPr>
                      <a:r>
                        <a:rPr lang="en-US" sz="1100" dirty="0">
                          <a:effectLst/>
                          <a:latin typeface="Cambria"/>
                          <a:ea typeface="Calibri"/>
                          <a:cs typeface="Times New Roman"/>
                        </a:rPr>
                        <a:t> </a:t>
                      </a:r>
                      <a:r>
                        <a:rPr lang="en-US" sz="1100" b="1" dirty="0" smtClean="0">
                          <a:effectLst/>
                          <a:latin typeface="Cambria"/>
                          <a:ea typeface="Calibri"/>
                          <a:cs typeface="Times New Roman"/>
                        </a:rPr>
                        <a:t>or</a:t>
                      </a:r>
                      <a:endParaRPr lang="en-US" sz="1400" b="1"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r>
                        <a:rPr lang="en-US" sz="1100" dirty="0" smtClean="0">
                          <a:effectLst/>
                          <a:latin typeface="MS Gothic"/>
                          <a:ea typeface="Calibri"/>
                          <a:cs typeface="Times New Roman"/>
                        </a:rPr>
                        <a:t>☐</a:t>
                      </a:r>
                      <a:r>
                        <a:rPr lang="en-US" sz="1100" dirty="0" smtClean="0">
                          <a:effectLst/>
                          <a:latin typeface="Cambria"/>
                          <a:ea typeface="Calibri"/>
                          <a:cs typeface="Times New Roman"/>
                        </a:rPr>
                        <a:t> </a:t>
                      </a:r>
                      <a:r>
                        <a:rPr lang="en-US" sz="1100" dirty="0">
                          <a:effectLst/>
                          <a:latin typeface="Cambria"/>
                          <a:ea typeface="Calibri"/>
                          <a:cs typeface="Times New Roman"/>
                        </a:rPr>
                        <a:t>The assessment does </a:t>
                      </a:r>
                      <a:r>
                        <a:rPr lang="en-US" sz="1100" u="sng" dirty="0">
                          <a:effectLst/>
                          <a:latin typeface="Cambria"/>
                          <a:ea typeface="Calibri"/>
                          <a:cs typeface="Times New Roman"/>
                        </a:rPr>
                        <a:t>not</a:t>
                      </a:r>
                      <a:r>
                        <a:rPr lang="en-US" sz="1100" dirty="0">
                          <a:effectLst/>
                          <a:latin typeface="Cambria"/>
                          <a:ea typeface="Calibri"/>
                          <a:cs typeface="Times New Roman"/>
                        </a:rPr>
                        <a:t> </a:t>
                      </a:r>
                      <a:r>
                        <a:rPr lang="en-US" sz="1100" u="sng" dirty="0">
                          <a:effectLst/>
                          <a:latin typeface="Cambria"/>
                          <a:ea typeface="Calibri"/>
                          <a:cs typeface="Times New Roman"/>
                        </a:rPr>
                        <a:t>isolate</a:t>
                      </a:r>
                      <a:r>
                        <a:rPr lang="en-US" sz="1100" dirty="0">
                          <a:effectLst/>
                          <a:latin typeface="Cambria"/>
                          <a:ea typeface="Calibri"/>
                          <a:cs typeface="Times New Roman"/>
                        </a:rPr>
                        <a:t> data about the target learning outcome from other information. (In most cases, course grades as a data source fall under this category.)</a:t>
                      </a:r>
                      <a:endParaRPr lang="en-US" sz="1400" dirty="0">
                        <a:effectLst/>
                        <a:latin typeface="Calibri"/>
                        <a:ea typeface="Calibri"/>
                        <a:cs typeface="Times New Roman"/>
                      </a:endParaRPr>
                    </a:p>
                    <a:p>
                      <a:pPr marL="0" marR="57150" algn="ctr">
                        <a:lnSpc>
                          <a:spcPct val="115000"/>
                        </a:lnSpc>
                        <a:spcBef>
                          <a:spcPts val="0"/>
                        </a:spcBef>
                        <a:spcAft>
                          <a:spcPts val="0"/>
                        </a:spcAft>
                      </a:pPr>
                      <a:r>
                        <a:rPr lang="en-US" sz="1100" dirty="0">
                          <a:effectLst/>
                          <a:latin typeface="Cambria"/>
                          <a:ea typeface="Calibri"/>
                          <a:cs typeface="Times New Roman"/>
                        </a:rPr>
                        <a:t> </a:t>
                      </a:r>
                      <a:r>
                        <a:rPr lang="en-US" sz="1100" b="1" dirty="0" smtClean="0">
                          <a:effectLst/>
                          <a:latin typeface="Cambria"/>
                          <a:ea typeface="Calibri"/>
                          <a:cs typeface="Times New Roman"/>
                        </a:rPr>
                        <a:t>or</a:t>
                      </a:r>
                      <a:endParaRPr lang="en-US" sz="1400" b="1"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r>
                        <a:rPr lang="en-US" sz="1100" dirty="0" smtClean="0">
                          <a:effectLst/>
                          <a:latin typeface="MS Gothic"/>
                          <a:ea typeface="Calibri"/>
                          <a:cs typeface="Times New Roman"/>
                        </a:rPr>
                        <a:t>☐</a:t>
                      </a:r>
                      <a:r>
                        <a:rPr lang="en-US" sz="1100" dirty="0" smtClean="0">
                          <a:effectLst/>
                          <a:latin typeface="Cambria"/>
                          <a:ea typeface="Calibri"/>
                          <a:cs typeface="Times New Roman"/>
                        </a:rPr>
                        <a:t> </a:t>
                      </a:r>
                      <a:r>
                        <a:rPr lang="en-US" sz="1100" dirty="0">
                          <a:effectLst/>
                          <a:latin typeface="Cambria"/>
                          <a:ea typeface="Calibri"/>
                          <a:cs typeface="Times New Roman"/>
                        </a:rPr>
                        <a:t>The assessment is </a:t>
                      </a:r>
                      <a:r>
                        <a:rPr lang="en-US" sz="1100" u="sng" dirty="0">
                          <a:effectLst/>
                          <a:latin typeface="Cambria"/>
                          <a:ea typeface="Calibri"/>
                          <a:cs typeface="Times New Roman"/>
                        </a:rPr>
                        <a:t>not</a:t>
                      </a:r>
                      <a:r>
                        <a:rPr lang="en-US" sz="1100" dirty="0">
                          <a:effectLst/>
                          <a:latin typeface="Cambria"/>
                          <a:ea typeface="Calibri"/>
                          <a:cs typeface="Times New Roman"/>
                        </a:rPr>
                        <a:t> practical. </a:t>
                      </a:r>
                      <a:endParaRPr lang="en-US" sz="1400" dirty="0">
                        <a:effectLst/>
                        <a:latin typeface="Calibri"/>
                        <a:ea typeface="Calibri"/>
                        <a:cs typeface="Times New Roman"/>
                      </a:endParaRPr>
                    </a:p>
                    <a:p>
                      <a:pPr marL="0" marR="57150">
                        <a:lnSpc>
                          <a:spcPct val="115000"/>
                        </a:lnSpc>
                        <a:spcBef>
                          <a:spcPts val="0"/>
                        </a:spcBef>
                        <a:spcAft>
                          <a:spcPts val="0"/>
                        </a:spcAft>
                      </a:pPr>
                      <a:r>
                        <a:rPr lang="en-US" sz="1100" dirty="0">
                          <a:effectLst/>
                          <a:latin typeface="Cambria"/>
                          <a:ea typeface="Calibri"/>
                          <a:cs typeface="Times New Roman"/>
                        </a:rPr>
                        <a:t> </a:t>
                      </a:r>
                      <a:endParaRPr lang="en-US" sz="1400" dirty="0">
                        <a:effectLst/>
                        <a:latin typeface="Calibri"/>
                        <a:ea typeface="Calibri"/>
                        <a:cs typeface="Times New Roman"/>
                      </a:endParaRPr>
                    </a:p>
                  </a:txBody>
                  <a:tcPr marL="68580" marR="68580" marT="0" marB="0"/>
                </a:tc>
                <a:tc>
                  <a:txBody>
                    <a:bodyPr/>
                    <a:lstStyle/>
                    <a:p>
                      <a:r>
                        <a:rPr lang="en-US" sz="1400" i="1" dirty="0" smtClean="0"/>
                        <a:t>It’s unclear whether the data will be useful or whether it’s practical to gather.</a:t>
                      </a:r>
                    </a:p>
                    <a:p>
                      <a:r>
                        <a:rPr lang="en-US" sz="1400" i="1" baseline="0" dirty="0" smtClean="0"/>
                        <a:t> </a:t>
                      </a:r>
                    </a:p>
                    <a:p>
                      <a:r>
                        <a:rPr lang="en-US" sz="1400" i="1" baseline="0" dirty="0" smtClean="0"/>
                        <a:t>One category of the rubric is used for two outcomes, so it doesn’t completely isolate data.</a:t>
                      </a:r>
                    </a:p>
                    <a:p>
                      <a:endParaRPr lang="en-US" sz="1400" i="1" dirty="0"/>
                    </a:p>
                  </a:txBody>
                  <a:tcPr/>
                </a:tc>
              </a:tr>
            </a:tbl>
          </a:graphicData>
        </a:graphic>
      </p:graphicFrame>
      <p:sp>
        <p:nvSpPr>
          <p:cNvPr id="5" name="Oval 4"/>
          <p:cNvSpPr/>
          <p:nvPr/>
        </p:nvSpPr>
        <p:spPr>
          <a:xfrm>
            <a:off x="5562600" y="762000"/>
            <a:ext cx="2286000" cy="6096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467600" y="685800"/>
            <a:ext cx="1371600" cy="56388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28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of Sample Results </a:t>
            </a:r>
            <a:endParaRPr lang="en-US" dirty="0"/>
          </a:p>
        </p:txBody>
      </p:sp>
      <p:sp>
        <p:nvSpPr>
          <p:cNvPr id="3" name="Content Placeholder 2"/>
          <p:cNvSpPr>
            <a:spLocks noGrp="1"/>
          </p:cNvSpPr>
          <p:nvPr>
            <p:ph sz="quarter" idx="1"/>
          </p:nvPr>
        </p:nvSpPr>
        <p:spPr/>
        <p:txBody>
          <a:bodyPr/>
          <a:lstStyle/>
          <a:p>
            <a:r>
              <a:rPr lang="en-US" dirty="0" smtClean="0"/>
              <a:t>The sample results include all elements on the rubric:</a:t>
            </a:r>
          </a:p>
          <a:p>
            <a:pPr lvl="1"/>
            <a:r>
              <a:rPr lang="en-US" dirty="0" smtClean="0"/>
              <a:t>Summary of the scores</a:t>
            </a:r>
          </a:p>
          <a:p>
            <a:pPr lvl="1"/>
            <a:r>
              <a:rPr lang="en-US" dirty="0" smtClean="0"/>
              <a:t>Statement that results met the target</a:t>
            </a:r>
          </a:p>
          <a:p>
            <a:pPr lvl="1"/>
            <a:r>
              <a:rPr lang="en-US" dirty="0" smtClean="0"/>
              <a:t>A data file</a:t>
            </a:r>
            <a:endParaRPr lang="en-US" dirty="0"/>
          </a:p>
        </p:txBody>
      </p:sp>
    </p:spTree>
    <p:extLst>
      <p:ext uri="{BB962C8B-B14F-4D97-AF65-F5344CB8AC3E}">
        <p14:creationId xmlns:p14="http://schemas.microsoft.com/office/powerpoint/2010/main" val="79000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Results</a:t>
            </a:r>
            <a:endParaRPr lang="en-US" dirty="0"/>
          </a:p>
        </p:txBody>
      </p:sp>
      <p:sp>
        <p:nvSpPr>
          <p:cNvPr id="3" name="Content Placeholder 2"/>
          <p:cNvSpPr>
            <a:spLocks noGrp="1"/>
          </p:cNvSpPr>
          <p:nvPr>
            <p:ph sz="quarter" idx="1"/>
          </p:nvPr>
        </p:nvSpPr>
        <p:spPr/>
        <p:txBody>
          <a:bodyPr/>
          <a:lstStyle/>
          <a:p>
            <a:pPr fontAlgn="base"/>
            <a:r>
              <a:rPr lang="en-US" i="1" dirty="0"/>
              <a:t>For Fall 2014, scores on students’ summaries of theory and research  averaged 99%.  </a:t>
            </a:r>
          </a:p>
          <a:p>
            <a:pPr marL="0" indent="0" fontAlgn="base">
              <a:buNone/>
            </a:pPr>
            <a:endParaRPr lang="en-US" i="1" dirty="0"/>
          </a:p>
          <a:p>
            <a:pPr fontAlgn="base"/>
            <a:r>
              <a:rPr lang="en-US" i="1" dirty="0"/>
              <a:t>This average exceeded the target 85% average for this learning outcome</a:t>
            </a:r>
            <a:r>
              <a:rPr lang="en-US" i="1" dirty="0" smtClean="0"/>
              <a:t>.</a:t>
            </a:r>
          </a:p>
          <a:p>
            <a:pPr fontAlgn="base"/>
            <a:endParaRPr lang="en-US" i="1" dirty="0"/>
          </a:p>
          <a:p>
            <a:pPr fontAlgn="base"/>
            <a:r>
              <a:rPr lang="en-US" i="1" dirty="0" smtClean="0"/>
              <a:t>Data file attached.</a:t>
            </a:r>
            <a:endParaRPr lang="en-US" i="1" dirty="0"/>
          </a:p>
          <a:p>
            <a:endParaRPr lang="en-US" dirty="0"/>
          </a:p>
        </p:txBody>
      </p:sp>
    </p:spTree>
    <p:extLst>
      <p:ext uri="{BB962C8B-B14F-4D97-AF65-F5344CB8AC3E}">
        <p14:creationId xmlns:p14="http://schemas.microsoft.com/office/powerpoint/2010/main" val="32277046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998225441"/>
              </p:ext>
            </p:extLst>
          </p:nvPr>
        </p:nvGraphicFramePr>
        <p:xfrm>
          <a:off x="228600" y="304800"/>
          <a:ext cx="8534400" cy="6432829"/>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704063">
                <a:tc>
                  <a:txBody>
                    <a:bodyPr/>
                    <a:lstStyle/>
                    <a:p>
                      <a:pPr marL="0" marR="57150">
                        <a:lnSpc>
                          <a:spcPct val="115000"/>
                        </a:lnSpc>
                        <a:spcBef>
                          <a:spcPts val="0"/>
                        </a:spcBef>
                        <a:spcAft>
                          <a:spcPts val="0"/>
                        </a:spcAft>
                      </a:pPr>
                      <a:r>
                        <a:rPr lang="en-US" sz="1400" b="1" dirty="0" smtClean="0">
                          <a:effectLst/>
                          <a:latin typeface="Cambria"/>
                          <a:ea typeface="Calibri"/>
                          <a:cs typeface="Times New Roman"/>
                        </a:rPr>
                        <a:t>RESULTS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Reflects best practices</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Meets standards</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Needs development</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Reviewer comments or suggestions</a:t>
                      </a:r>
                      <a:endParaRPr lang="en-US" sz="1800">
                        <a:effectLst/>
                        <a:latin typeface="Calibri"/>
                        <a:ea typeface="Calibri"/>
                        <a:cs typeface="Times New Roman"/>
                      </a:endParaRPr>
                    </a:p>
                  </a:txBody>
                  <a:tcPr marL="68580" marR="68580" marT="0" marB="0"/>
                </a:tc>
              </a:tr>
              <a:tr h="5696737">
                <a:tc>
                  <a:txBody>
                    <a:bodyPr/>
                    <a:lstStyle/>
                    <a:p>
                      <a:pPr marL="0" marR="57150">
                        <a:lnSpc>
                          <a:spcPct val="115000"/>
                        </a:lnSpc>
                        <a:spcBef>
                          <a:spcPts val="0"/>
                        </a:spcBef>
                        <a:spcAft>
                          <a:spcPts val="0"/>
                        </a:spcAft>
                      </a:pPr>
                      <a:r>
                        <a:rPr lang="en-US" sz="1400" dirty="0">
                          <a:effectLst/>
                          <a:latin typeface="Cambria"/>
                          <a:ea typeface="Calibri"/>
                          <a:cs typeface="Times New Roman"/>
                        </a:rPr>
                        <a:t>The results should include:</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A summary of the scores, responses, or other data, including any problems that arose.</a:t>
                      </a:r>
                      <a:endParaRPr lang="en-US" sz="1800" dirty="0">
                        <a:effectLst/>
                        <a:latin typeface="Calibri"/>
                        <a:ea typeface="Calibri"/>
                        <a:cs typeface="Times New Roman"/>
                      </a:endParaRPr>
                    </a:p>
                    <a:p>
                      <a:pPr marL="228600" marR="57150">
                        <a:lnSpc>
                          <a:spcPct val="115000"/>
                        </a:lnSpc>
                        <a:spcBef>
                          <a:spcPts val="0"/>
                        </a:spcBef>
                        <a:spcAft>
                          <a:spcPts val="0"/>
                        </a:spcAft>
                      </a:pPr>
                      <a:r>
                        <a:rPr lang="en-US" sz="1400" b="1"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A statement of whether the results </a:t>
                      </a:r>
                      <a:r>
                        <a:rPr lang="en-US" sz="1400" i="1" dirty="0">
                          <a:effectLst/>
                          <a:latin typeface="Cambria"/>
                          <a:ea typeface="Calibri"/>
                          <a:cs typeface="Times New Roman"/>
                        </a:rPr>
                        <a:t>met</a:t>
                      </a:r>
                      <a:r>
                        <a:rPr lang="en-US" sz="1400" dirty="0">
                          <a:effectLst/>
                          <a:latin typeface="Cambria"/>
                          <a:ea typeface="Calibri"/>
                          <a:cs typeface="Times New Roman"/>
                        </a:rPr>
                        <a:t>, </a:t>
                      </a:r>
                      <a:r>
                        <a:rPr lang="en-US" sz="1400" i="1" dirty="0">
                          <a:effectLst/>
                          <a:latin typeface="Cambria"/>
                          <a:ea typeface="Calibri"/>
                          <a:cs typeface="Times New Roman"/>
                        </a:rPr>
                        <a:t>failed to meet</a:t>
                      </a:r>
                      <a:r>
                        <a:rPr lang="en-US" sz="1400" dirty="0">
                          <a:effectLst/>
                          <a:latin typeface="Cambria"/>
                          <a:ea typeface="Calibri"/>
                          <a:cs typeface="Times New Roman"/>
                        </a:rPr>
                        <a:t>, or </a:t>
                      </a:r>
                      <a:r>
                        <a:rPr lang="en-US" sz="1400" i="1" dirty="0">
                          <a:effectLst/>
                          <a:latin typeface="Cambria"/>
                          <a:ea typeface="Calibri"/>
                          <a:cs typeface="Times New Roman"/>
                        </a:rPr>
                        <a:t>exceeded</a:t>
                      </a:r>
                      <a:r>
                        <a:rPr lang="en-US" sz="1400" dirty="0">
                          <a:effectLst/>
                          <a:latin typeface="Cambria"/>
                          <a:ea typeface="Calibri"/>
                          <a:cs typeface="Times New Roman"/>
                        </a:rPr>
                        <a:t> the target or criterion level of performance.</a:t>
                      </a:r>
                      <a:endParaRPr lang="en-US" sz="1800" dirty="0">
                        <a:effectLst/>
                        <a:latin typeface="Calibri"/>
                        <a:ea typeface="Calibri"/>
                        <a:cs typeface="Times New Roman"/>
                      </a:endParaRPr>
                    </a:p>
                    <a:p>
                      <a:pPr marL="228600" marR="57150">
                        <a:lnSpc>
                          <a:spcPct val="115000"/>
                        </a:lnSpc>
                        <a:spcBef>
                          <a:spcPts val="0"/>
                        </a:spcBef>
                        <a:spcAft>
                          <a:spcPts val="0"/>
                        </a:spcAft>
                      </a:pPr>
                      <a:r>
                        <a:rPr lang="en-US" sz="1400" b="1"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A data file (student-level scores, responses, etc.; omit identifiers)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u="sng" dirty="0" smtClean="0">
                          <a:effectLst/>
                          <a:latin typeface="Cambria"/>
                          <a:ea typeface="Calibri"/>
                          <a:cs typeface="Times New Roman"/>
                        </a:rPr>
                        <a:t> </a:t>
                      </a:r>
                      <a:r>
                        <a:rPr lang="en-US" sz="1400" u="sng" dirty="0">
                          <a:effectLst/>
                          <a:latin typeface="Cambria"/>
                          <a:ea typeface="Calibri"/>
                          <a:cs typeface="Times New Roman"/>
                        </a:rPr>
                        <a:t>All</a:t>
                      </a:r>
                      <a:r>
                        <a:rPr lang="en-US" sz="1400" dirty="0">
                          <a:effectLst/>
                          <a:latin typeface="Cambria"/>
                          <a:ea typeface="Calibri"/>
                          <a:cs typeface="Times New Roman"/>
                        </a:rPr>
                        <a:t> information is provided and is </a:t>
                      </a:r>
                      <a:r>
                        <a:rPr lang="en-US" sz="1400" u="sng" dirty="0">
                          <a:effectLst/>
                          <a:latin typeface="Cambria"/>
                          <a:ea typeface="Calibri"/>
                          <a:cs typeface="Times New Roman"/>
                        </a:rPr>
                        <a:t>clear</a:t>
                      </a:r>
                      <a:r>
                        <a:rPr lang="en-US" sz="1400" dirty="0">
                          <a:effectLst/>
                          <a:latin typeface="Cambria"/>
                          <a:ea typeface="Calibri"/>
                          <a:cs typeface="Times New Roman"/>
                        </a:rPr>
                        <a:t>.</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a:t>
                      </a:r>
                      <a:r>
                        <a:rPr lang="en-US" sz="1400" dirty="0">
                          <a:effectLst/>
                          <a:latin typeface="MS Gothic"/>
                          <a:ea typeface="Calibri"/>
                          <a:cs typeface="Times New Roman"/>
                        </a:rPr>
                        <a:t>☐</a:t>
                      </a:r>
                      <a:r>
                        <a:rPr lang="en-US" sz="1400" dirty="0">
                          <a:effectLst/>
                          <a:latin typeface="Cambria"/>
                          <a:ea typeface="Calibri"/>
                          <a:cs typeface="Times New Roman"/>
                        </a:rPr>
                        <a:t> Results for the current year are linked to previous years’ results, as applicable.)</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MS Gothic"/>
                          <a:ea typeface="Calibri"/>
                          <a:cs typeface="Times New Roman"/>
                        </a:rPr>
                        <a:t>☐</a:t>
                      </a:r>
                      <a:r>
                        <a:rPr lang="en-US" sz="1400" u="sng">
                          <a:effectLst/>
                          <a:latin typeface="Cambria"/>
                          <a:ea typeface="Calibri"/>
                          <a:cs typeface="Times New Roman"/>
                        </a:rPr>
                        <a:t> All</a:t>
                      </a:r>
                      <a:r>
                        <a:rPr lang="en-US" sz="1400">
                          <a:effectLst/>
                          <a:latin typeface="Cambria"/>
                          <a:ea typeface="Calibri"/>
                          <a:cs typeface="Times New Roman"/>
                        </a:rPr>
                        <a:t> information is provided, but some details </a:t>
                      </a:r>
                      <a:r>
                        <a:rPr lang="en-US" sz="1400" u="sng">
                          <a:effectLst/>
                          <a:latin typeface="Cambria"/>
                          <a:ea typeface="Calibri"/>
                          <a:cs typeface="Times New Roman"/>
                        </a:rPr>
                        <a:t>need clarification</a:t>
                      </a:r>
                      <a:r>
                        <a:rPr lang="en-US" sz="1400">
                          <a:effectLst/>
                          <a:latin typeface="Cambria"/>
                          <a:ea typeface="Calibri"/>
                          <a:cs typeface="Times New Roman"/>
                        </a:rPr>
                        <a:t>.</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MS Gothic"/>
                          <a:ea typeface="Calibri"/>
                          <a:cs typeface="Times New Roman"/>
                        </a:rPr>
                        <a:t>☐</a:t>
                      </a:r>
                      <a:r>
                        <a:rPr lang="en-US" sz="1400" u="sng">
                          <a:effectLst/>
                          <a:latin typeface="Cambria"/>
                          <a:ea typeface="Calibri"/>
                          <a:cs typeface="Times New Roman"/>
                        </a:rPr>
                        <a:t> Not</a:t>
                      </a:r>
                      <a:r>
                        <a:rPr lang="en-US" sz="1400">
                          <a:effectLst/>
                          <a:latin typeface="Cambria"/>
                          <a:ea typeface="Calibri"/>
                          <a:cs typeface="Times New Roman"/>
                        </a:rPr>
                        <a:t> all information is provided.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or</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MS Gothic"/>
                          <a:ea typeface="Calibri"/>
                          <a:cs typeface="Times New Roman"/>
                        </a:rPr>
                        <a:t>☐</a:t>
                      </a:r>
                      <a:r>
                        <a:rPr lang="en-US" sz="1400">
                          <a:effectLst/>
                          <a:latin typeface="Cambria"/>
                          <a:ea typeface="Calibri"/>
                          <a:cs typeface="Times New Roman"/>
                        </a:rPr>
                        <a:t> The information provided is </a:t>
                      </a:r>
                      <a:r>
                        <a:rPr lang="en-US" sz="1400" u="sng">
                          <a:effectLst/>
                          <a:latin typeface="Cambria"/>
                          <a:ea typeface="Calibri"/>
                          <a:cs typeface="Times New Roman"/>
                        </a:rPr>
                        <a:t>unclear</a:t>
                      </a:r>
                      <a:r>
                        <a:rPr lang="en-US" sz="1400">
                          <a:effectLst/>
                          <a:latin typeface="Cambria"/>
                          <a:ea typeface="Calibri"/>
                          <a:cs typeface="Times New Roman"/>
                        </a:rPr>
                        <a:t>.</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or</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MS Gothic"/>
                          <a:ea typeface="Calibri"/>
                          <a:cs typeface="Times New Roman"/>
                        </a:rPr>
                        <a:t>☐</a:t>
                      </a:r>
                      <a:r>
                        <a:rPr lang="en-US" sz="1400">
                          <a:effectLst/>
                          <a:latin typeface="Cambria"/>
                          <a:ea typeface="Calibri"/>
                          <a:cs typeface="Times New Roman"/>
                        </a:rPr>
                        <a:t> The </a:t>
                      </a:r>
                      <a:r>
                        <a:rPr lang="en-US" sz="1400" u="sng">
                          <a:effectLst/>
                          <a:latin typeface="Cambria"/>
                          <a:ea typeface="Calibri"/>
                          <a:cs typeface="Times New Roman"/>
                        </a:rPr>
                        <a:t>data do not support the summary</a:t>
                      </a:r>
                      <a:r>
                        <a:rPr lang="en-US" sz="1400">
                          <a:effectLst/>
                          <a:latin typeface="Cambria"/>
                          <a:ea typeface="Calibri"/>
                          <a:cs typeface="Times New Roman"/>
                        </a:rPr>
                        <a:t>.</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p>
                      <a:pPr marL="0" marR="57150">
                        <a:lnSpc>
                          <a:spcPct val="115000"/>
                        </a:lnSpc>
                        <a:spcBef>
                          <a:spcPts val="0"/>
                        </a:spcBef>
                        <a:spcAft>
                          <a:spcPts val="0"/>
                        </a:spcAft>
                      </a:pPr>
                      <a:r>
                        <a:rPr lang="en-US" sz="1400">
                          <a:effectLst/>
                          <a:latin typeface="Cambria"/>
                          <a:ea typeface="Calibri"/>
                          <a:cs typeface="Times New Roman"/>
                        </a:rPr>
                        <a:t> </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400" dirty="0" smtClean="0">
                        <a:effectLst/>
                        <a:latin typeface="Cambria"/>
                        <a:ea typeface="Calibri"/>
                        <a:cs typeface="Times New Roman"/>
                      </a:endParaRPr>
                    </a:p>
                    <a:p>
                      <a:pPr marL="0" marR="57150">
                        <a:lnSpc>
                          <a:spcPct val="115000"/>
                        </a:lnSpc>
                        <a:spcBef>
                          <a:spcPts val="0"/>
                        </a:spcBef>
                        <a:spcAft>
                          <a:spcPts val="0"/>
                        </a:spcAft>
                      </a:pPr>
                      <a:r>
                        <a:rPr lang="en-US" sz="1800" b="1" i="1" dirty="0" smtClean="0">
                          <a:effectLst/>
                          <a:latin typeface="Cambria"/>
                          <a:ea typeface="Calibri"/>
                          <a:cs typeface="Times New Roman"/>
                        </a:rPr>
                        <a:t>None</a:t>
                      </a:r>
                      <a:r>
                        <a:rPr lang="en-US" sz="1800" i="1" dirty="0" smtClean="0">
                          <a:effectLst/>
                          <a:latin typeface="Cambria"/>
                          <a:ea typeface="Calibri"/>
                          <a:cs typeface="Times New Roman"/>
                        </a:rPr>
                        <a:t>.</a:t>
                      </a:r>
                      <a:endParaRPr lang="en-US" sz="1800" i="1" dirty="0">
                        <a:effectLst/>
                        <a:latin typeface="Calibri"/>
                        <a:ea typeface="Calibri"/>
                        <a:cs typeface="Times New Roman"/>
                      </a:endParaRPr>
                    </a:p>
                  </a:txBody>
                  <a:tcPr marL="68580" marR="68580" marT="0" marB="0"/>
                </a:tc>
              </a:tr>
            </a:tbl>
          </a:graphicData>
        </a:graphic>
      </p:graphicFrame>
      <p:sp>
        <p:nvSpPr>
          <p:cNvPr id="5" name="Oval 4"/>
          <p:cNvSpPr/>
          <p:nvPr/>
        </p:nvSpPr>
        <p:spPr>
          <a:xfrm>
            <a:off x="1828800" y="685800"/>
            <a:ext cx="1752600" cy="3429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81800" y="1066800"/>
            <a:ext cx="1295400" cy="762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812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of Sample action plan</a:t>
            </a:r>
            <a:endParaRPr lang="en-US" dirty="0"/>
          </a:p>
        </p:txBody>
      </p:sp>
      <p:sp>
        <p:nvSpPr>
          <p:cNvPr id="3" name="Content Placeholder 2"/>
          <p:cNvSpPr>
            <a:spLocks noGrp="1"/>
          </p:cNvSpPr>
          <p:nvPr>
            <p:ph sz="quarter" idx="1"/>
          </p:nvPr>
        </p:nvSpPr>
        <p:spPr/>
        <p:txBody>
          <a:bodyPr/>
          <a:lstStyle/>
          <a:p>
            <a:r>
              <a:rPr lang="en-US" dirty="0" smtClean="0"/>
              <a:t>The plan identified two areas of the assessment plan that needed to be improved- the learning outcomes themselves as well as the grading rubric</a:t>
            </a:r>
          </a:p>
          <a:p>
            <a:r>
              <a:rPr lang="en-US" dirty="0" smtClean="0"/>
              <a:t>The planned steps for improvement are logical</a:t>
            </a:r>
          </a:p>
          <a:p>
            <a:r>
              <a:rPr lang="en-US" dirty="0" smtClean="0"/>
              <a:t>Does not clearly identify who is responsible for carrying out the plan- “we” is not defined</a:t>
            </a:r>
            <a:endParaRPr lang="en-US" dirty="0"/>
          </a:p>
        </p:txBody>
      </p:sp>
    </p:spTree>
    <p:extLst>
      <p:ext uri="{BB962C8B-B14F-4D97-AF65-F5344CB8AC3E}">
        <p14:creationId xmlns:p14="http://schemas.microsoft.com/office/powerpoint/2010/main" val="1365120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Sample Action Plan</a:t>
            </a:r>
            <a:endParaRPr lang="en-US" dirty="0"/>
          </a:p>
        </p:txBody>
      </p:sp>
      <p:sp>
        <p:nvSpPr>
          <p:cNvPr id="3" name="Content Placeholder 2"/>
          <p:cNvSpPr>
            <a:spLocks noGrp="1"/>
          </p:cNvSpPr>
          <p:nvPr>
            <p:ph sz="quarter" idx="1"/>
          </p:nvPr>
        </p:nvSpPr>
        <p:spPr>
          <a:xfrm>
            <a:off x="381000" y="1066800"/>
            <a:ext cx="8077200" cy="5638800"/>
          </a:xfrm>
        </p:spPr>
        <p:txBody>
          <a:bodyPr>
            <a:normAutofit fontScale="62500" lnSpcReduction="20000"/>
          </a:bodyPr>
          <a:lstStyle/>
          <a:p>
            <a:pPr fontAlgn="base"/>
            <a:r>
              <a:rPr lang="en-US" sz="2900" i="1" dirty="0"/>
              <a:t>Results from the AY13-14 assessment of LO 1.0 revealed that the grading rubrics used to assess student performance provided ambiguous information. They inadvertently combined into a single score students' ability to objectively report the contents of published research with their ability to evaluate the validity of that research. </a:t>
            </a:r>
            <a:br>
              <a:rPr lang="en-US" sz="2900" i="1" dirty="0"/>
            </a:br>
            <a:endParaRPr lang="en-US" sz="2900" i="1" dirty="0"/>
          </a:p>
          <a:p>
            <a:pPr fontAlgn="base"/>
            <a:r>
              <a:rPr lang="en-US" sz="2900" i="1" dirty="0"/>
              <a:t>As a result, we have taken two steps</a:t>
            </a:r>
            <a:r>
              <a:rPr lang="en-US" sz="2900" i="1" dirty="0" smtClean="0"/>
              <a:t>:</a:t>
            </a:r>
            <a:br>
              <a:rPr lang="en-US" sz="2900" i="1" dirty="0" smtClean="0"/>
            </a:br>
            <a:endParaRPr lang="en-US" sz="2900" i="1" dirty="0" smtClean="0"/>
          </a:p>
          <a:p>
            <a:pPr marL="822960" lvl="1" indent="-457200" fontAlgn="base">
              <a:buFont typeface="+mj-lt"/>
              <a:buAutoNum type="arabicPeriod"/>
            </a:pPr>
            <a:r>
              <a:rPr lang="en-US" sz="2600" i="1" dirty="0" smtClean="0"/>
              <a:t>Redefinition of our original learning outcomes: We have redefined </a:t>
            </a:r>
            <a:r>
              <a:rPr lang="en-US" sz="2600" b="1" i="1" dirty="0" smtClean="0"/>
              <a:t>LO 1.0</a:t>
            </a:r>
            <a:r>
              <a:rPr lang="en-US" sz="2600" i="1" dirty="0" smtClean="0"/>
              <a:t> from "Analysis of theory and research" to </a:t>
            </a:r>
            <a:r>
              <a:rPr lang="en-US" sz="2600" b="1" i="1" dirty="0" smtClean="0"/>
              <a:t>"Summarize theory and research"</a:t>
            </a:r>
            <a:r>
              <a:rPr lang="en-US" sz="2600" i="1" dirty="0" smtClean="0"/>
              <a:t> to focus on students' ability to </a:t>
            </a:r>
            <a:r>
              <a:rPr lang="en-US" sz="2600" b="1" i="1" dirty="0" smtClean="0"/>
              <a:t>objectively report</a:t>
            </a:r>
            <a:r>
              <a:rPr lang="en-US" sz="2600" i="1" dirty="0" smtClean="0"/>
              <a:t> the contents of published research. We have redefined </a:t>
            </a:r>
            <a:r>
              <a:rPr lang="en-US" sz="2600" b="1" i="1" dirty="0" smtClean="0"/>
              <a:t>LO 2.0 </a:t>
            </a:r>
            <a:r>
              <a:rPr lang="en-US" sz="2600" i="1" dirty="0" smtClean="0"/>
              <a:t>to focus on the use of theory and research to</a:t>
            </a:r>
            <a:r>
              <a:rPr lang="en-US" sz="2600" b="1" i="1" dirty="0" smtClean="0"/>
              <a:t> effectively evaluate</a:t>
            </a:r>
            <a:r>
              <a:rPr lang="en-US" sz="2600" i="1" dirty="0" smtClean="0"/>
              <a:t> pedagogical materials and activities. The revised outcomes are already entered in Compliance Assist.</a:t>
            </a:r>
            <a:br>
              <a:rPr lang="en-US" sz="2600" i="1" dirty="0" smtClean="0"/>
            </a:br>
            <a:endParaRPr lang="en-US" sz="2600" i="1" dirty="0" smtClean="0"/>
          </a:p>
          <a:p>
            <a:pPr marL="822960" lvl="1" indent="-457200" fontAlgn="base">
              <a:buFont typeface="+mj-lt"/>
              <a:buAutoNum type="arabicPeriod"/>
            </a:pPr>
            <a:r>
              <a:rPr lang="en-US" sz="2600" i="1" dirty="0" smtClean="0"/>
              <a:t>Revision </a:t>
            </a:r>
            <a:r>
              <a:rPr lang="en-US" sz="2600" i="1" dirty="0"/>
              <a:t>of our grading rubrics: We have drafted a modified grading rubric for the MA essay, and </a:t>
            </a:r>
            <a:r>
              <a:rPr lang="en-US" sz="2600" i="1" dirty="0" smtClean="0"/>
              <a:t>during </a:t>
            </a:r>
            <a:r>
              <a:rPr lang="en-US" sz="2600" i="1" dirty="0"/>
              <a:t>AY 14-15 we will revise the comparable sections of each assignment's grading rubric to match this new focus. </a:t>
            </a:r>
            <a:br>
              <a:rPr lang="en-US" sz="2600" i="1" dirty="0"/>
            </a:br>
            <a:endParaRPr lang="en-US" sz="2600" i="1" dirty="0"/>
          </a:p>
          <a:p>
            <a:pPr fontAlgn="base"/>
            <a:r>
              <a:rPr lang="en-US" sz="2900" i="1" dirty="0"/>
              <a:t>These changes will enable us to gather information that clearly separates information about one skill (summarizing objectively) from another skill (evaluating the information). As such, we will again gather data on this learning outcome for AY 14-15.</a:t>
            </a:r>
          </a:p>
          <a:p>
            <a:endParaRPr lang="en-US" dirty="0"/>
          </a:p>
        </p:txBody>
      </p:sp>
    </p:spTree>
    <p:extLst>
      <p:ext uri="{BB962C8B-B14F-4D97-AF65-F5344CB8AC3E}">
        <p14:creationId xmlns:p14="http://schemas.microsoft.com/office/powerpoint/2010/main" val="2971693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Rubric: Organization</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At the top of the rubric you’ll find spaces for:</a:t>
            </a:r>
          </a:p>
          <a:p>
            <a:r>
              <a:rPr lang="en-US" dirty="0" smtClean="0"/>
              <a:t>identifying the program</a:t>
            </a:r>
          </a:p>
          <a:p>
            <a:r>
              <a:rPr lang="en-US" dirty="0" smtClean="0"/>
              <a:t>the date of the feedback review, and </a:t>
            </a:r>
          </a:p>
          <a:p>
            <a:r>
              <a:rPr lang="en-US" dirty="0" smtClean="0"/>
              <a:t>the name of the individual or committee who is reviewing the assessment plan and providing the feedback.</a:t>
            </a:r>
          </a:p>
          <a:p>
            <a:pPr lvl="1"/>
            <a:r>
              <a:rPr lang="en-US" dirty="0" smtClean="0"/>
              <a:t>e.g., Cathy Barrette, or the CMLLC Graduate Committee</a:t>
            </a:r>
          </a:p>
          <a:p>
            <a:endParaRPr lang="en-US" dirty="0"/>
          </a:p>
        </p:txBody>
      </p:sp>
    </p:spTree>
    <p:extLst>
      <p:ext uri="{BB962C8B-B14F-4D97-AF65-F5344CB8AC3E}">
        <p14:creationId xmlns:p14="http://schemas.microsoft.com/office/powerpoint/2010/main" val="2282566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023292357"/>
              </p:ext>
            </p:extLst>
          </p:nvPr>
        </p:nvGraphicFramePr>
        <p:xfrm>
          <a:off x="152400" y="434911"/>
          <a:ext cx="8534400" cy="6134100"/>
        </p:xfrm>
        <a:graphic>
          <a:graphicData uri="http://schemas.openxmlformats.org/drawingml/2006/table">
            <a:tbl>
              <a:tblPr firstRow="1" bandRow="1">
                <a:tableStyleId>{5C22544A-7EE6-4342-B048-85BDC9FD1C3A}</a:tableStyleId>
              </a:tblPr>
              <a:tblGrid>
                <a:gridCol w="2209800"/>
                <a:gridCol w="2209800"/>
                <a:gridCol w="1447800"/>
                <a:gridCol w="1447800"/>
                <a:gridCol w="1219200"/>
              </a:tblGrid>
              <a:tr h="539249">
                <a:tc>
                  <a:txBody>
                    <a:bodyPr/>
                    <a:lstStyle/>
                    <a:p>
                      <a:pPr marL="0" marR="57150">
                        <a:lnSpc>
                          <a:spcPct val="115000"/>
                        </a:lnSpc>
                        <a:spcBef>
                          <a:spcPts val="0"/>
                        </a:spcBef>
                        <a:spcAft>
                          <a:spcPts val="0"/>
                        </a:spcAft>
                      </a:pPr>
                      <a:r>
                        <a:rPr lang="en-US" sz="1400" b="1" dirty="0">
                          <a:effectLst/>
                          <a:latin typeface="Cambria"/>
                          <a:ea typeface="Calibri"/>
                          <a:cs typeface="Times New Roman"/>
                        </a:rPr>
                        <a:t>ACTION PLAN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a:effectLst/>
                          <a:latin typeface="Cambria"/>
                          <a:ea typeface="Calibri"/>
                          <a:cs typeface="Times New Roman"/>
                        </a:rPr>
                        <a:t>Reflects best practices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Meets standards</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Needs development</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Reviewer comments or suggestions</a:t>
                      </a:r>
                      <a:endParaRPr lang="en-US" sz="1800">
                        <a:effectLst/>
                        <a:latin typeface="Calibri"/>
                        <a:ea typeface="Calibri"/>
                        <a:cs typeface="Times New Roman"/>
                      </a:endParaRPr>
                    </a:p>
                  </a:txBody>
                  <a:tcPr marL="68580" marR="68580" marT="0" marB="0"/>
                </a:tc>
              </a:tr>
              <a:tr h="5021581">
                <a:tc>
                  <a:txBody>
                    <a:bodyPr/>
                    <a:lstStyle/>
                    <a:p>
                      <a:pPr marL="0" marR="57150">
                        <a:lnSpc>
                          <a:spcPct val="115000"/>
                        </a:lnSpc>
                        <a:spcBef>
                          <a:spcPts val="0"/>
                        </a:spcBef>
                        <a:spcAft>
                          <a:spcPts val="0"/>
                        </a:spcAft>
                      </a:pPr>
                      <a:r>
                        <a:rPr lang="en-US" sz="1400" dirty="0">
                          <a:effectLst/>
                          <a:latin typeface="Cambria"/>
                          <a:ea typeface="Calibri"/>
                          <a:cs typeface="Times New Roman"/>
                        </a:rPr>
                        <a:t>An action plan:</a:t>
                      </a:r>
                      <a:endParaRPr lang="en-US" sz="1800" dirty="0">
                        <a:effectLst/>
                        <a:latin typeface="Calibri"/>
                        <a:ea typeface="Calibri"/>
                        <a:cs typeface="Times New Roman"/>
                      </a:endParaRPr>
                    </a:p>
                    <a:p>
                      <a:pPr marL="285750" marR="57150" indent="-1714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Identifies at least one area of the program or of the assessment plan that </a:t>
                      </a:r>
                      <a:r>
                        <a:rPr lang="en-US" sz="1400" dirty="0" smtClean="0">
                          <a:effectLst/>
                          <a:latin typeface="Cambria"/>
                          <a:ea typeface="Calibri"/>
                          <a:cs typeface="Times New Roman"/>
                        </a:rPr>
                        <a:t>will be </a:t>
                      </a:r>
                      <a:r>
                        <a:rPr lang="en-US" sz="1400" dirty="0">
                          <a:effectLst/>
                          <a:latin typeface="Cambria"/>
                          <a:ea typeface="Calibri"/>
                          <a:cs typeface="Times New Roman"/>
                        </a:rPr>
                        <a:t>monitored, remediated, or enhanced.</a:t>
                      </a:r>
                      <a:endParaRPr lang="en-US" sz="1800" dirty="0">
                        <a:effectLst/>
                        <a:latin typeface="Calibri"/>
                        <a:ea typeface="Calibri"/>
                        <a:cs typeface="Times New Roman"/>
                      </a:endParaRPr>
                    </a:p>
                    <a:p>
                      <a:pPr marL="285750" marR="57150" indent="-1714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States </a:t>
                      </a:r>
                      <a:r>
                        <a:rPr lang="en-US" sz="1400" dirty="0">
                          <a:effectLst/>
                          <a:latin typeface="Cambria"/>
                          <a:ea typeface="Calibri"/>
                          <a:cs typeface="Times New Roman"/>
                        </a:rPr>
                        <a:t>at least one logical step the program will take in response to item a to improve the program.</a:t>
                      </a:r>
                      <a:endParaRPr lang="en-US" sz="1800" dirty="0">
                        <a:effectLst/>
                        <a:latin typeface="Calibri"/>
                        <a:ea typeface="Calibri"/>
                        <a:cs typeface="Times New Roman"/>
                      </a:endParaRPr>
                    </a:p>
                    <a:p>
                      <a:pPr marL="285750" marR="57150" indent="-1714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Identifies a person or group responsible for carrying out the next step.</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u="sng" dirty="0">
                          <a:effectLst/>
                          <a:latin typeface="Cambria"/>
                          <a:ea typeface="Calibri"/>
                          <a:cs typeface="Times New Roman"/>
                        </a:rPr>
                        <a:t> All</a:t>
                      </a:r>
                      <a:r>
                        <a:rPr lang="en-US" sz="1400" dirty="0">
                          <a:effectLst/>
                          <a:latin typeface="Cambria"/>
                          <a:ea typeface="Calibri"/>
                          <a:cs typeface="Times New Roman"/>
                        </a:rPr>
                        <a:t> information is provided.</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dirty="0">
                          <a:effectLst/>
                          <a:latin typeface="Cambria"/>
                          <a:ea typeface="Calibri"/>
                          <a:cs typeface="Times New Roman"/>
                        </a:rPr>
                        <a:t> The chosen </a:t>
                      </a:r>
                      <a:r>
                        <a:rPr lang="en-US" sz="1400" b="1" u="sng" dirty="0">
                          <a:effectLst/>
                          <a:latin typeface="Cambria"/>
                          <a:ea typeface="Calibri"/>
                          <a:cs typeface="Times New Roman"/>
                        </a:rPr>
                        <a:t>action(s)</a:t>
                      </a:r>
                      <a:r>
                        <a:rPr lang="en-US" sz="1400" b="1" dirty="0">
                          <a:effectLst/>
                          <a:latin typeface="Cambria"/>
                          <a:ea typeface="Calibri"/>
                          <a:cs typeface="Times New Roman"/>
                        </a:rPr>
                        <a:t>*</a:t>
                      </a:r>
                      <a:r>
                        <a:rPr lang="en-US" sz="1400" dirty="0">
                          <a:effectLst/>
                          <a:latin typeface="Cambria"/>
                          <a:ea typeface="Calibri"/>
                          <a:cs typeface="Times New Roman"/>
                        </a:rPr>
                        <a:t> clearly and logically </a:t>
                      </a:r>
                      <a:r>
                        <a:rPr lang="en-US" sz="1400" u="sng" dirty="0">
                          <a:effectLst/>
                          <a:latin typeface="Cambria"/>
                          <a:ea typeface="Calibri"/>
                          <a:cs typeface="Times New Roman"/>
                        </a:rPr>
                        <a:t>relate to the Results</a:t>
                      </a:r>
                      <a:r>
                        <a:rPr lang="en-US" sz="1400" dirty="0">
                          <a:effectLst/>
                          <a:latin typeface="Cambria"/>
                          <a:ea typeface="Calibri"/>
                          <a:cs typeface="Times New Roman"/>
                        </a:rPr>
                        <a:t> section.</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102870" marR="57150">
                        <a:lnSpc>
                          <a:spcPct val="115000"/>
                        </a:lnSpc>
                        <a:spcBef>
                          <a:spcPts val="0"/>
                        </a:spcBef>
                        <a:spcAft>
                          <a:spcPts val="0"/>
                        </a:spcAft>
                      </a:pPr>
                      <a:r>
                        <a:rPr lang="en-US" sz="1400" dirty="0">
                          <a:effectLst/>
                          <a:latin typeface="Cambria"/>
                          <a:ea typeface="Calibri"/>
                          <a:cs typeface="Times New Roman"/>
                        </a:rPr>
                        <a:t>*</a:t>
                      </a:r>
                      <a:r>
                        <a:rPr lang="en-US" sz="1400" b="1" u="sng" dirty="0">
                          <a:effectLst/>
                          <a:latin typeface="Cambria"/>
                          <a:ea typeface="Calibri"/>
                          <a:cs typeface="Times New Roman"/>
                        </a:rPr>
                        <a:t>Actions</a:t>
                      </a:r>
                      <a:r>
                        <a:rPr lang="en-US" sz="1400" dirty="0">
                          <a:effectLst/>
                          <a:latin typeface="Cambria"/>
                          <a:ea typeface="Calibri"/>
                          <a:cs typeface="Times New Roman"/>
                        </a:rPr>
                        <a:t> for outcomes that </a:t>
                      </a:r>
                      <a:r>
                        <a:rPr lang="en-US" sz="1400" u="sng" dirty="0">
                          <a:effectLst/>
                          <a:latin typeface="Cambria"/>
                          <a:ea typeface="Calibri"/>
                          <a:cs typeface="Times New Roman"/>
                        </a:rPr>
                        <a:t>were not met</a:t>
                      </a:r>
                      <a:r>
                        <a:rPr lang="en-US" sz="1400" dirty="0">
                          <a:effectLst/>
                          <a:latin typeface="Cambria"/>
                          <a:ea typeface="Calibri"/>
                          <a:cs typeface="Times New Roman"/>
                        </a:rPr>
                        <a:t> might include changes to the program’s curriculum, teaching methodology, assessment tools, etc</a:t>
                      </a:r>
                      <a:r>
                        <a:rPr lang="en-US" sz="1400" dirty="0" smtClean="0">
                          <a:effectLst/>
                          <a:latin typeface="Cambria"/>
                          <a:ea typeface="Calibri"/>
                          <a:cs typeface="Times New Roman"/>
                        </a:rPr>
                        <a:t>. Continued </a:t>
                      </a:r>
                      <a:r>
                        <a:rPr lang="en-US" sz="1400" dirty="0">
                          <a:effectLst/>
                          <a:latin typeface="Cambria"/>
                          <a:ea typeface="Calibri"/>
                          <a:cs typeface="Times New Roman"/>
                        </a:rPr>
                        <a:t>monitoring or substitution with a new outcome </a:t>
                      </a:r>
                      <a:r>
                        <a:rPr lang="en-US" sz="1400" dirty="0" smtClean="0">
                          <a:effectLst/>
                          <a:latin typeface="Cambria"/>
                          <a:ea typeface="Calibri"/>
                          <a:cs typeface="Times New Roman"/>
                        </a:rPr>
                        <a:t>are examples</a:t>
                      </a:r>
                      <a:r>
                        <a:rPr lang="en-US" sz="1400" baseline="0" dirty="0" smtClean="0">
                          <a:effectLst/>
                          <a:latin typeface="Cambria"/>
                          <a:ea typeface="Calibri"/>
                          <a:cs typeface="Times New Roman"/>
                        </a:rPr>
                        <a:t> of actions </a:t>
                      </a:r>
                      <a:r>
                        <a:rPr lang="en-US" sz="1400" dirty="0" smtClean="0">
                          <a:effectLst/>
                          <a:latin typeface="Cambria"/>
                          <a:ea typeface="Calibri"/>
                          <a:cs typeface="Times New Roman"/>
                        </a:rPr>
                        <a:t>for </a:t>
                      </a:r>
                      <a:r>
                        <a:rPr lang="en-US" sz="1400" dirty="0">
                          <a:effectLst/>
                          <a:latin typeface="Cambria"/>
                          <a:ea typeface="Calibri"/>
                          <a:cs typeface="Times New Roman"/>
                        </a:rPr>
                        <a:t>outcomes that </a:t>
                      </a:r>
                      <a:r>
                        <a:rPr lang="en-US" sz="1400" u="sng" dirty="0">
                          <a:effectLst/>
                          <a:latin typeface="Cambria"/>
                          <a:ea typeface="Calibri"/>
                          <a:cs typeface="Times New Roman"/>
                        </a:rPr>
                        <a:t>were met</a:t>
                      </a:r>
                      <a:r>
                        <a:rPr lang="en-US" sz="1400" dirty="0">
                          <a:effectLst/>
                          <a:latin typeface="Cambria"/>
                          <a:ea typeface="Calibri"/>
                          <a:cs typeface="Times New Roman"/>
                        </a:rPr>
                        <a:t>.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u="sng" dirty="0" smtClean="0">
                          <a:effectLst/>
                          <a:latin typeface="Cambria"/>
                          <a:ea typeface="Calibri"/>
                          <a:cs typeface="Times New Roman"/>
                        </a:rPr>
                        <a:t> </a:t>
                      </a:r>
                      <a:r>
                        <a:rPr lang="en-US" sz="1400" u="sng" dirty="0">
                          <a:effectLst/>
                          <a:latin typeface="Cambria"/>
                          <a:ea typeface="Calibri"/>
                          <a:cs typeface="Times New Roman"/>
                        </a:rPr>
                        <a:t>All</a:t>
                      </a:r>
                      <a:r>
                        <a:rPr lang="en-US" sz="1400" dirty="0">
                          <a:effectLst/>
                          <a:latin typeface="Cambria"/>
                          <a:ea typeface="Calibri"/>
                          <a:cs typeface="Times New Roman"/>
                        </a:rPr>
                        <a:t> information is provided, but some details </a:t>
                      </a:r>
                      <a:r>
                        <a:rPr lang="en-US" sz="1400" u="sng" dirty="0">
                          <a:effectLst/>
                          <a:latin typeface="Cambria"/>
                          <a:ea typeface="Calibri"/>
                          <a:cs typeface="Times New Roman"/>
                        </a:rPr>
                        <a:t>need clarification</a:t>
                      </a:r>
                      <a:r>
                        <a:rPr lang="en-US" sz="1400" dirty="0">
                          <a:effectLst/>
                          <a:latin typeface="Cambria"/>
                          <a:ea typeface="Calibri"/>
                          <a:cs typeface="Times New Roman"/>
                        </a:rPr>
                        <a:t>.</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b="1" dirty="0" smtClean="0"/>
                        <a:t>☒</a:t>
                      </a:r>
                      <a:r>
                        <a:rPr lang="en-US" sz="1400" dirty="0" smtClean="0">
                          <a:effectLst/>
                          <a:latin typeface="Cambria"/>
                          <a:ea typeface="Calibri"/>
                          <a:cs typeface="Times New Roman"/>
                        </a:rPr>
                        <a:t> </a:t>
                      </a:r>
                      <a:r>
                        <a:rPr lang="en-US" sz="1400" dirty="0">
                          <a:effectLst/>
                          <a:latin typeface="Cambria"/>
                          <a:ea typeface="Calibri"/>
                          <a:cs typeface="Times New Roman"/>
                        </a:rPr>
                        <a:t>The chosen action(s) clearly and logically relate to the Results section.</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MS Gothic"/>
                          <a:ea typeface="Calibri"/>
                          <a:cs typeface="Times New Roman"/>
                        </a:rPr>
                        <a:t>☐</a:t>
                      </a:r>
                      <a:r>
                        <a:rPr lang="en-US" sz="1400" u="sng" dirty="0">
                          <a:effectLst/>
                          <a:latin typeface="Cambria"/>
                          <a:ea typeface="Calibri"/>
                          <a:cs typeface="Times New Roman"/>
                        </a:rPr>
                        <a:t> Little or no</a:t>
                      </a:r>
                      <a:r>
                        <a:rPr lang="en-US" sz="1400" dirty="0">
                          <a:effectLst/>
                          <a:latin typeface="Cambria"/>
                          <a:ea typeface="Calibri"/>
                          <a:cs typeface="Times New Roman"/>
                        </a:rPr>
                        <a:t> information is provided or it is unclear. </a:t>
                      </a:r>
                      <a:endParaRPr lang="en-US" sz="1800" dirty="0">
                        <a:effectLst/>
                        <a:latin typeface="Calibri"/>
                        <a:ea typeface="Calibri"/>
                        <a:cs typeface="Times New Roman"/>
                      </a:endParaRPr>
                    </a:p>
                    <a:p>
                      <a:pPr marL="0" marR="57150" algn="ctr">
                        <a:lnSpc>
                          <a:spcPct val="115000"/>
                        </a:lnSpc>
                        <a:spcBef>
                          <a:spcPts val="0"/>
                        </a:spcBef>
                        <a:spcAft>
                          <a:spcPts val="0"/>
                        </a:spcAft>
                      </a:pPr>
                      <a:r>
                        <a:rPr lang="en-US" sz="1400" dirty="0">
                          <a:effectLst/>
                          <a:latin typeface="Cambria"/>
                          <a:ea typeface="Calibri"/>
                          <a:cs typeface="Times New Roman"/>
                        </a:rPr>
                        <a:t> </a:t>
                      </a:r>
                      <a:r>
                        <a:rPr lang="en-US" sz="1400" b="1" dirty="0" smtClean="0">
                          <a:effectLst/>
                          <a:latin typeface="Cambria"/>
                          <a:ea typeface="Calibri"/>
                          <a:cs typeface="Times New Roman"/>
                        </a:rPr>
                        <a:t>or</a:t>
                      </a:r>
                      <a:endParaRPr lang="en-US" sz="1800" b="1"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r>
                        <a:rPr lang="en-US" sz="1400" dirty="0" smtClean="0">
                          <a:effectLst/>
                          <a:latin typeface="MS Gothic"/>
                          <a:ea typeface="Calibri"/>
                          <a:cs typeface="Times New Roman"/>
                        </a:rPr>
                        <a:t>☐</a:t>
                      </a:r>
                      <a:r>
                        <a:rPr lang="en-US" sz="1400" dirty="0" smtClean="0">
                          <a:effectLst/>
                          <a:latin typeface="Cambria"/>
                          <a:ea typeface="Calibri"/>
                          <a:cs typeface="Times New Roman"/>
                        </a:rPr>
                        <a:t> </a:t>
                      </a:r>
                      <a:r>
                        <a:rPr lang="en-US" sz="1400" dirty="0">
                          <a:effectLst/>
                          <a:latin typeface="Cambria"/>
                          <a:ea typeface="Calibri"/>
                          <a:cs typeface="Times New Roman"/>
                        </a:rPr>
                        <a:t>The chosen action(s) do </a:t>
                      </a:r>
                      <a:r>
                        <a:rPr lang="en-US" sz="1400" u="sng" dirty="0">
                          <a:effectLst/>
                          <a:latin typeface="Cambria"/>
                          <a:ea typeface="Calibri"/>
                          <a:cs typeface="Times New Roman"/>
                        </a:rPr>
                        <a:t>not</a:t>
                      </a:r>
                      <a:r>
                        <a:rPr lang="en-US" sz="1400" dirty="0">
                          <a:effectLst/>
                          <a:latin typeface="Cambria"/>
                          <a:ea typeface="Calibri"/>
                          <a:cs typeface="Times New Roman"/>
                        </a:rPr>
                        <a:t> clearly or logically relate to the Results section.</a:t>
                      </a:r>
                      <a:endParaRPr lang="en-US" sz="1800" dirty="0">
                        <a:effectLst/>
                        <a:latin typeface="Calibri"/>
                        <a:ea typeface="Calibri"/>
                        <a:cs typeface="Times New Roman"/>
                      </a:endParaRPr>
                    </a:p>
                    <a:p>
                      <a:pPr marL="0" marR="57150" algn="ctr">
                        <a:lnSpc>
                          <a:spcPct val="115000"/>
                        </a:lnSpc>
                        <a:spcBef>
                          <a:spcPts val="0"/>
                        </a:spcBef>
                        <a:spcAft>
                          <a:spcPts val="0"/>
                        </a:spcAft>
                      </a:pPr>
                      <a:r>
                        <a:rPr lang="en-US" sz="1400" b="1" dirty="0">
                          <a:effectLst/>
                          <a:latin typeface="Cambria"/>
                          <a:ea typeface="Calibri"/>
                          <a:cs typeface="Times New Roman"/>
                        </a:rPr>
                        <a:t>or</a:t>
                      </a:r>
                      <a:endParaRPr lang="en-US" sz="1800" b="1"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r>
                        <a:rPr lang="en-US" sz="1400" dirty="0" smtClean="0">
                          <a:effectLst/>
                          <a:latin typeface="MS Gothic"/>
                          <a:ea typeface="Calibri"/>
                          <a:cs typeface="Times New Roman"/>
                        </a:rPr>
                        <a:t>☐</a:t>
                      </a:r>
                      <a:r>
                        <a:rPr lang="en-US" sz="1400" dirty="0" smtClean="0">
                          <a:effectLst/>
                          <a:latin typeface="Cambria"/>
                          <a:ea typeface="Calibri"/>
                          <a:cs typeface="Times New Roman"/>
                        </a:rPr>
                        <a:t> </a:t>
                      </a:r>
                      <a:r>
                        <a:rPr lang="en-US" sz="1400" dirty="0">
                          <a:effectLst/>
                          <a:latin typeface="Cambria"/>
                          <a:ea typeface="Calibri"/>
                          <a:cs typeface="Times New Roman"/>
                        </a:rPr>
                        <a:t>Actions focus on students’ behavior rather than on program changes.</a:t>
                      </a:r>
                      <a:endParaRPr lang="en-US" sz="1800" dirty="0">
                        <a:effectLst/>
                        <a:latin typeface="Calibri"/>
                        <a:ea typeface="Calibri"/>
                        <a:cs typeface="Times New Roman"/>
                      </a:endParaRPr>
                    </a:p>
                    <a:p>
                      <a:pPr marL="0" marR="57150">
                        <a:lnSpc>
                          <a:spcPct val="115000"/>
                        </a:lnSpc>
                        <a:spcBef>
                          <a:spcPts val="0"/>
                        </a:spcBef>
                        <a:spcAft>
                          <a:spcPts val="0"/>
                        </a:spcAft>
                      </a:pPr>
                      <a:r>
                        <a:rPr lang="en-US" sz="1400" dirty="0">
                          <a:effectLst/>
                          <a:latin typeface="Cambria"/>
                          <a:ea typeface="Calibri"/>
                          <a:cs typeface="Times New Roman"/>
                        </a:rPr>
                        <a:t>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Cambria"/>
                          <a:ea typeface="Calibri"/>
                          <a:cs typeface="Times New Roman"/>
                        </a:rPr>
                        <a:t> </a:t>
                      </a:r>
                      <a:endParaRPr lang="en-US" sz="1400" dirty="0" smtClean="0">
                        <a:effectLst/>
                        <a:latin typeface="Cambria"/>
                        <a:ea typeface="Calibri"/>
                        <a:cs typeface="Times New Roman"/>
                      </a:endParaRPr>
                    </a:p>
                    <a:p>
                      <a:pPr marL="0" marR="57150">
                        <a:lnSpc>
                          <a:spcPct val="115000"/>
                        </a:lnSpc>
                        <a:spcBef>
                          <a:spcPts val="0"/>
                        </a:spcBef>
                        <a:spcAft>
                          <a:spcPts val="0"/>
                        </a:spcAft>
                      </a:pPr>
                      <a:r>
                        <a:rPr lang="en-US" sz="1400" b="1" i="1" dirty="0" smtClean="0">
                          <a:effectLst/>
                          <a:latin typeface="Cambria"/>
                          <a:ea typeface="Calibri"/>
                          <a:cs typeface="Times New Roman"/>
                        </a:rPr>
                        <a:t>Define “we” to identify who will carry out the action plan.</a:t>
                      </a:r>
                      <a:endParaRPr lang="en-US" sz="1800" b="1" i="1" dirty="0">
                        <a:effectLst/>
                        <a:latin typeface="Calibri"/>
                        <a:ea typeface="Calibri"/>
                        <a:cs typeface="Times New Roman"/>
                      </a:endParaRPr>
                    </a:p>
                  </a:txBody>
                  <a:tcPr marL="68580" marR="68580" marT="0" marB="0"/>
                </a:tc>
              </a:tr>
            </a:tbl>
          </a:graphicData>
        </a:graphic>
      </p:graphicFrame>
      <p:sp>
        <p:nvSpPr>
          <p:cNvPr id="7" name="Oval 6"/>
          <p:cNvSpPr/>
          <p:nvPr/>
        </p:nvSpPr>
        <p:spPr>
          <a:xfrm>
            <a:off x="4343400" y="1219200"/>
            <a:ext cx="1676400" cy="39624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15200" y="1219200"/>
            <a:ext cx="1371600" cy="22098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55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Timeline for the Action Plan</a:t>
            </a:r>
            <a:endParaRPr lang="en-US" dirty="0"/>
          </a:p>
        </p:txBody>
      </p:sp>
      <p:sp>
        <p:nvSpPr>
          <p:cNvPr id="3" name="Content Placeholder 2"/>
          <p:cNvSpPr>
            <a:spLocks noGrp="1"/>
          </p:cNvSpPr>
          <p:nvPr>
            <p:ph sz="quarter" idx="1"/>
          </p:nvPr>
        </p:nvSpPr>
        <p:spPr>
          <a:xfrm>
            <a:off x="457200" y="1600200"/>
            <a:ext cx="7467600" cy="2209800"/>
          </a:xfrm>
        </p:spPr>
        <p:txBody>
          <a:bodyPr/>
          <a:lstStyle/>
          <a:p>
            <a:pPr fontAlgn="base"/>
            <a:r>
              <a:rPr lang="en-US" i="1" dirty="0"/>
              <a:t>MALL faculty will complete the revision of the grading rubrics by December </a:t>
            </a:r>
            <a:r>
              <a:rPr lang="en-US" i="1" dirty="0" smtClean="0"/>
              <a:t>2014.</a:t>
            </a:r>
          </a:p>
          <a:p>
            <a:pPr fontAlgn="base"/>
            <a:r>
              <a:rPr lang="en-US" i="1" dirty="0" smtClean="0"/>
              <a:t>Data </a:t>
            </a:r>
            <a:r>
              <a:rPr lang="en-US" i="1" dirty="0"/>
              <a:t>for this assessment will be gathered again in December 2014 and April 2015 and analyzed by May 15, 2015.</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20139372"/>
              </p:ext>
            </p:extLst>
          </p:nvPr>
        </p:nvGraphicFramePr>
        <p:xfrm>
          <a:off x="152400" y="3810000"/>
          <a:ext cx="8534400" cy="2743200"/>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895609">
                <a:tc>
                  <a:txBody>
                    <a:bodyPr/>
                    <a:lstStyle/>
                    <a:p>
                      <a:pPr marL="0" marR="57150">
                        <a:lnSpc>
                          <a:spcPct val="115000"/>
                        </a:lnSpc>
                        <a:spcBef>
                          <a:spcPts val="0"/>
                        </a:spcBef>
                        <a:spcAft>
                          <a:spcPts val="0"/>
                        </a:spcAft>
                      </a:pPr>
                      <a:r>
                        <a:rPr lang="en-US" sz="1400" b="1" dirty="0">
                          <a:effectLst/>
                          <a:latin typeface="Cambria"/>
                          <a:ea typeface="Calibri"/>
                          <a:cs typeface="Times New Roman"/>
                        </a:rPr>
                        <a:t>TIME LINE FOR THE ACTION PLAN </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a:effectLst/>
                          <a:latin typeface="Cambria"/>
                          <a:ea typeface="Calibri"/>
                          <a:cs typeface="Times New Roman"/>
                        </a:rPr>
                        <a:t>Reflects best practices</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Meets standards</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Needs development</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a:effectLst/>
                          <a:latin typeface="Cambria"/>
                          <a:ea typeface="Calibri"/>
                          <a:cs typeface="Times New Roman"/>
                        </a:rPr>
                        <a:t>Reviewer comments or suggestions</a:t>
                      </a:r>
                      <a:endParaRPr lang="en-US" sz="1800">
                        <a:effectLst/>
                        <a:latin typeface="Calibri"/>
                        <a:ea typeface="Calibri"/>
                        <a:cs typeface="Times New Roman"/>
                      </a:endParaRPr>
                    </a:p>
                  </a:txBody>
                  <a:tcPr marL="68580" marR="68580" marT="0" marB="0"/>
                </a:tc>
              </a:tr>
              <a:tr h="1847591">
                <a:tc>
                  <a:txBody>
                    <a:bodyPr/>
                    <a:lstStyle/>
                    <a:p>
                      <a:pPr marL="0" marR="57150">
                        <a:lnSpc>
                          <a:spcPct val="115000"/>
                        </a:lnSpc>
                        <a:spcBef>
                          <a:spcPts val="0"/>
                        </a:spcBef>
                        <a:spcAft>
                          <a:spcPts val="0"/>
                        </a:spcAft>
                      </a:pPr>
                      <a:r>
                        <a:rPr lang="en-US" sz="1800" b="1" dirty="0" smtClean="0"/>
                        <a:t>☒</a:t>
                      </a:r>
                      <a:r>
                        <a:rPr lang="en-US" sz="1400" dirty="0" smtClean="0">
                          <a:effectLst/>
                          <a:latin typeface="Cambria"/>
                          <a:ea typeface="Calibri"/>
                          <a:cs typeface="Times New Roman"/>
                        </a:rPr>
                        <a:t>The </a:t>
                      </a:r>
                      <a:r>
                        <a:rPr lang="en-US" sz="1400" dirty="0">
                          <a:effectLst/>
                          <a:latin typeface="Cambria"/>
                          <a:ea typeface="Calibri"/>
                          <a:cs typeface="Times New Roman"/>
                        </a:rPr>
                        <a:t>time line sets a schedule for implementing the action plan.</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b="1" dirty="0" smtClean="0"/>
                        <a:t>☒</a:t>
                      </a:r>
                      <a:r>
                        <a:rPr lang="en-US" sz="1400" u="sng" dirty="0" smtClean="0">
                          <a:effectLst/>
                          <a:latin typeface="Cambria"/>
                          <a:ea typeface="Calibri"/>
                          <a:cs typeface="Times New Roman"/>
                        </a:rPr>
                        <a:t> </a:t>
                      </a:r>
                      <a:r>
                        <a:rPr lang="en-US" sz="1400" u="sng" dirty="0">
                          <a:effectLst/>
                          <a:latin typeface="Cambria"/>
                          <a:ea typeface="Calibri"/>
                          <a:cs typeface="Times New Roman"/>
                        </a:rPr>
                        <a:t>All</a:t>
                      </a:r>
                      <a:r>
                        <a:rPr lang="en-US" sz="1400" dirty="0">
                          <a:effectLst/>
                          <a:latin typeface="Cambria"/>
                          <a:ea typeface="Calibri"/>
                          <a:cs typeface="Times New Roman"/>
                        </a:rPr>
                        <a:t> parts of the action plan have specific deadlines for implementation and completion.</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a:effectLst/>
                          <a:latin typeface="MS Gothic"/>
                          <a:ea typeface="Calibri"/>
                          <a:cs typeface="Times New Roman"/>
                        </a:rPr>
                        <a:t>☐</a:t>
                      </a:r>
                      <a:r>
                        <a:rPr lang="en-US" sz="1400" u="sng">
                          <a:effectLst/>
                          <a:latin typeface="Cambria"/>
                          <a:ea typeface="Calibri"/>
                          <a:cs typeface="Times New Roman"/>
                        </a:rPr>
                        <a:t> Most</a:t>
                      </a:r>
                      <a:r>
                        <a:rPr lang="en-US" sz="1400">
                          <a:effectLst/>
                          <a:latin typeface="Cambria"/>
                          <a:ea typeface="Calibri"/>
                          <a:cs typeface="Times New Roman"/>
                        </a:rPr>
                        <a:t> parts of the action plan have specific deadlines for implementation and completion.</a:t>
                      </a:r>
                      <a:endParaRPr lang="en-US" sz="18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400" dirty="0">
                          <a:effectLst/>
                          <a:latin typeface="MS Gothic"/>
                          <a:ea typeface="Calibri"/>
                          <a:cs typeface="Times New Roman"/>
                        </a:rPr>
                        <a:t>☐</a:t>
                      </a:r>
                      <a:r>
                        <a:rPr lang="en-US" sz="1400" u="sng" dirty="0">
                          <a:effectLst/>
                          <a:latin typeface="Cambria"/>
                          <a:ea typeface="Calibri"/>
                          <a:cs typeface="Times New Roman"/>
                        </a:rPr>
                        <a:t> Few or none</a:t>
                      </a:r>
                      <a:r>
                        <a:rPr lang="en-US" sz="1400" dirty="0">
                          <a:effectLst/>
                          <a:latin typeface="Cambria"/>
                          <a:ea typeface="Calibri"/>
                          <a:cs typeface="Times New Roman"/>
                        </a:rPr>
                        <a:t> of the parts of the action plan have specific deadlines for implementation and completion.</a:t>
                      </a:r>
                      <a:endParaRPr lang="en-US" sz="18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endParaRPr lang="en-US" sz="1800" dirty="0">
                        <a:effectLst/>
                        <a:latin typeface="Calibri"/>
                        <a:ea typeface="Calibri"/>
                        <a:cs typeface="Times New Roman"/>
                      </a:endParaRPr>
                    </a:p>
                  </a:txBody>
                  <a:tcPr marL="68580" marR="68580" marT="0" marB="0"/>
                </a:tc>
              </a:tr>
            </a:tbl>
          </a:graphicData>
        </a:graphic>
      </p:graphicFrame>
      <p:sp>
        <p:nvSpPr>
          <p:cNvPr id="5" name="Oval 4"/>
          <p:cNvSpPr/>
          <p:nvPr/>
        </p:nvSpPr>
        <p:spPr>
          <a:xfrm>
            <a:off x="1752600" y="4343400"/>
            <a:ext cx="1752600" cy="21336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745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Sample Reporting</a:t>
            </a:r>
            <a:endParaRPr lang="en-US" dirty="0"/>
          </a:p>
        </p:txBody>
      </p:sp>
      <p:sp>
        <p:nvSpPr>
          <p:cNvPr id="3" name="Content Placeholder 2"/>
          <p:cNvSpPr>
            <a:spLocks noGrp="1"/>
          </p:cNvSpPr>
          <p:nvPr>
            <p:ph sz="quarter" idx="1"/>
          </p:nvPr>
        </p:nvSpPr>
        <p:spPr/>
        <p:txBody>
          <a:bodyPr/>
          <a:lstStyle/>
          <a:p>
            <a:r>
              <a:rPr lang="en-US" dirty="0" smtClean="0"/>
              <a:t>The reporting description does not include any of the items, only a plan to meet to lay out the details of reporting.</a:t>
            </a:r>
            <a:endParaRPr lang="en-US" dirty="0"/>
          </a:p>
        </p:txBody>
      </p:sp>
    </p:spTree>
    <p:extLst>
      <p:ext uri="{BB962C8B-B14F-4D97-AF65-F5344CB8AC3E}">
        <p14:creationId xmlns:p14="http://schemas.microsoft.com/office/powerpoint/2010/main" val="3563781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Sample Report</a:t>
            </a:r>
            <a:endParaRPr lang="en-US" dirty="0"/>
          </a:p>
        </p:txBody>
      </p:sp>
      <p:sp>
        <p:nvSpPr>
          <p:cNvPr id="3" name="Content Placeholder 2"/>
          <p:cNvSpPr>
            <a:spLocks noGrp="1"/>
          </p:cNvSpPr>
          <p:nvPr>
            <p:ph sz="quarter" idx="1"/>
          </p:nvPr>
        </p:nvSpPr>
        <p:spPr>
          <a:xfrm>
            <a:off x="457200" y="1143000"/>
            <a:ext cx="8077200" cy="1828800"/>
          </a:xfrm>
        </p:spPr>
        <p:txBody>
          <a:bodyPr>
            <a:normAutofit/>
          </a:bodyPr>
          <a:lstStyle/>
          <a:p>
            <a:r>
              <a:rPr lang="en-US" sz="2000" i="1" dirty="0"/>
              <a:t>Results are not reported to stakeholders at present. However, the MALL faculty will need to meet this academic year to make a plan for disseminating this information to stakeholders. Our tentative plan is to present the results on the program's website. A draft of the report is attached.</a:t>
            </a:r>
          </a:p>
        </p:txBody>
      </p:sp>
      <p:graphicFrame>
        <p:nvGraphicFramePr>
          <p:cNvPr id="4" name="Table 3"/>
          <p:cNvGraphicFramePr>
            <a:graphicFrameLocks noGrp="1"/>
          </p:cNvGraphicFramePr>
          <p:nvPr>
            <p:extLst>
              <p:ext uri="{D42A27DB-BD31-4B8C-83A1-F6EECF244321}">
                <p14:modId xmlns:p14="http://schemas.microsoft.com/office/powerpoint/2010/main" val="286713058"/>
              </p:ext>
            </p:extLst>
          </p:nvPr>
        </p:nvGraphicFramePr>
        <p:xfrm>
          <a:off x="152400" y="2942112"/>
          <a:ext cx="8686800" cy="3886200"/>
        </p:xfrm>
        <a:graphic>
          <a:graphicData uri="http://schemas.openxmlformats.org/drawingml/2006/table">
            <a:tbl>
              <a:tblPr firstRow="1" bandRow="1">
                <a:tableStyleId>{5C22544A-7EE6-4342-B048-85BDC9FD1C3A}</a:tableStyleId>
              </a:tblPr>
              <a:tblGrid>
                <a:gridCol w="2590800"/>
                <a:gridCol w="1447800"/>
                <a:gridCol w="1295400"/>
                <a:gridCol w="1981200"/>
                <a:gridCol w="1371600"/>
              </a:tblGrid>
              <a:tr h="676227">
                <a:tc>
                  <a:txBody>
                    <a:bodyPr/>
                    <a:lstStyle/>
                    <a:p>
                      <a:pPr marL="0" marR="57150">
                        <a:lnSpc>
                          <a:spcPct val="115000"/>
                        </a:lnSpc>
                        <a:spcBef>
                          <a:spcPts val="0"/>
                        </a:spcBef>
                        <a:spcAft>
                          <a:spcPts val="0"/>
                        </a:spcAft>
                      </a:pPr>
                      <a:r>
                        <a:rPr lang="en-US" sz="1200" b="1" dirty="0">
                          <a:effectLst/>
                          <a:latin typeface="Cambria"/>
                          <a:ea typeface="Calibri"/>
                          <a:cs typeface="Times New Roman"/>
                        </a:rPr>
                        <a:t>REPORTING </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b="1" dirty="0">
                          <a:effectLst/>
                          <a:latin typeface="Cambria"/>
                          <a:ea typeface="Calibri"/>
                          <a:cs typeface="Times New Roman"/>
                        </a:rPr>
                        <a:t>Reflects best practices</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b="1" dirty="0">
                          <a:effectLst/>
                          <a:latin typeface="Cambria"/>
                          <a:ea typeface="Calibri"/>
                          <a:cs typeface="Times New Roman"/>
                        </a:rPr>
                        <a:t>Meets standards</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b="1">
                          <a:effectLst/>
                          <a:latin typeface="Cambria"/>
                          <a:ea typeface="Calibri"/>
                          <a:cs typeface="Times New Roman"/>
                        </a:rPr>
                        <a:t>Needs development</a:t>
                      </a:r>
                      <a:endParaRPr lang="en-US" sz="160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b="1" dirty="0">
                          <a:effectLst/>
                          <a:latin typeface="Cambria"/>
                          <a:ea typeface="Calibri"/>
                          <a:cs typeface="Times New Roman"/>
                        </a:rPr>
                        <a:t>Reviewer comments or suggestions</a:t>
                      </a:r>
                      <a:endParaRPr lang="en-US" sz="1600" dirty="0">
                        <a:effectLst/>
                        <a:latin typeface="Calibri"/>
                        <a:ea typeface="Calibri"/>
                        <a:cs typeface="Times New Roman"/>
                      </a:endParaRPr>
                    </a:p>
                  </a:txBody>
                  <a:tcPr marL="68580" marR="68580" marT="0" marB="0"/>
                </a:tc>
              </a:tr>
              <a:tr h="3209973">
                <a:tc>
                  <a:txBody>
                    <a:bodyPr/>
                    <a:lstStyle/>
                    <a:p>
                      <a:pPr marL="0" marR="57150">
                        <a:lnSpc>
                          <a:spcPct val="115000"/>
                        </a:lnSpc>
                        <a:spcBef>
                          <a:spcPts val="0"/>
                        </a:spcBef>
                        <a:spcAft>
                          <a:spcPts val="0"/>
                        </a:spcAft>
                      </a:pPr>
                      <a:r>
                        <a:rPr lang="en-US" sz="1200" dirty="0">
                          <a:effectLst/>
                          <a:latin typeface="Cambria"/>
                          <a:ea typeface="Calibri"/>
                          <a:cs typeface="Times New Roman"/>
                        </a:rPr>
                        <a:t>Reporting includes the program’s plan for </a:t>
                      </a:r>
                      <a:endParaRPr lang="en-US" sz="1600" dirty="0">
                        <a:effectLst/>
                        <a:latin typeface="Calibri"/>
                        <a:ea typeface="Calibri"/>
                        <a:cs typeface="Times New Roman"/>
                      </a:endParaRPr>
                    </a:p>
                    <a:p>
                      <a:pPr marL="228600" marR="57150" indent="-11430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where/how to communicate the process, results, and action plan (e.g., program website, scholarly publication, newsletter)</a:t>
                      </a:r>
                      <a:endParaRPr lang="en-US" sz="1600" dirty="0">
                        <a:effectLst/>
                        <a:latin typeface="Calibri"/>
                        <a:ea typeface="Calibri"/>
                        <a:cs typeface="Times New Roman"/>
                      </a:endParaRPr>
                    </a:p>
                    <a:p>
                      <a:pPr marL="228600" marR="57150" indent="-11430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to whom the report should be communicated</a:t>
                      </a:r>
                      <a:endParaRPr lang="en-US" sz="1600" dirty="0">
                        <a:effectLst/>
                        <a:latin typeface="Calibri"/>
                        <a:ea typeface="Calibri"/>
                        <a:cs typeface="Times New Roman"/>
                      </a:endParaRPr>
                    </a:p>
                    <a:p>
                      <a:pPr marL="228600" marR="57150" indent="-11430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when the reporting will be completed.</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dirty="0">
                          <a:effectLst/>
                          <a:latin typeface="MS Gothic"/>
                          <a:ea typeface="Calibri"/>
                          <a:cs typeface="Times New Roman"/>
                        </a:rPr>
                        <a:t>☐</a:t>
                      </a:r>
                      <a:r>
                        <a:rPr lang="en-US" sz="1200" u="sng" dirty="0">
                          <a:effectLst/>
                          <a:latin typeface="Cambria"/>
                          <a:ea typeface="Calibri"/>
                          <a:cs typeface="Times New Roman"/>
                        </a:rPr>
                        <a:t> All</a:t>
                      </a:r>
                      <a:r>
                        <a:rPr lang="en-US" sz="1200" dirty="0">
                          <a:effectLst/>
                          <a:latin typeface="Cambria"/>
                          <a:ea typeface="Calibri"/>
                          <a:cs typeface="Times New Roman"/>
                        </a:rPr>
                        <a:t> information is provided.</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Cambria"/>
                          <a:ea typeface="Calibri"/>
                          <a:cs typeface="Times New Roman"/>
                        </a:rPr>
                        <a:t> </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The information will be appropriately shared with stakeholders in a timely manner.</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Cambria"/>
                          <a:ea typeface="Calibri"/>
                          <a:cs typeface="Times New Roman"/>
                        </a:rPr>
                        <a:t> </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More than one venue for dissemination is planned.</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dirty="0">
                          <a:effectLst/>
                          <a:latin typeface="MS Gothic"/>
                          <a:ea typeface="Calibri"/>
                          <a:cs typeface="Times New Roman"/>
                        </a:rPr>
                        <a:t>☐</a:t>
                      </a:r>
                      <a:r>
                        <a:rPr lang="en-US" sz="1200" u="sng" dirty="0">
                          <a:effectLst/>
                          <a:latin typeface="Cambria"/>
                          <a:ea typeface="Calibri"/>
                          <a:cs typeface="Times New Roman"/>
                        </a:rPr>
                        <a:t> All</a:t>
                      </a:r>
                      <a:r>
                        <a:rPr lang="en-US" sz="1200" dirty="0">
                          <a:effectLst/>
                          <a:latin typeface="Cambria"/>
                          <a:ea typeface="Calibri"/>
                          <a:cs typeface="Times New Roman"/>
                        </a:rPr>
                        <a:t> information is provided.</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Cambria"/>
                          <a:ea typeface="Calibri"/>
                          <a:cs typeface="Times New Roman"/>
                        </a:rPr>
                        <a:t> </a:t>
                      </a:r>
                      <a:endParaRPr lang="en-US" sz="1600" dirty="0">
                        <a:effectLst/>
                        <a:latin typeface="Calibri"/>
                        <a:ea typeface="Calibri"/>
                        <a:cs typeface="Times New Roman"/>
                      </a:endParaRPr>
                    </a:p>
                    <a:p>
                      <a:pPr marL="0" marR="57150">
                        <a:lnSpc>
                          <a:spcPct val="115000"/>
                        </a:lnSpc>
                        <a:spcBef>
                          <a:spcPts val="0"/>
                        </a:spcBef>
                        <a:spcAft>
                          <a:spcPts val="0"/>
                        </a:spcAft>
                      </a:pPr>
                      <a:r>
                        <a:rPr lang="en-US" sz="1200" dirty="0">
                          <a:effectLst/>
                          <a:latin typeface="MS Gothic"/>
                          <a:ea typeface="Calibri"/>
                          <a:cs typeface="Times New Roman"/>
                        </a:rPr>
                        <a:t>☐</a:t>
                      </a:r>
                      <a:r>
                        <a:rPr lang="en-US" sz="1200" dirty="0">
                          <a:effectLst/>
                          <a:latin typeface="Cambria"/>
                          <a:ea typeface="Calibri"/>
                          <a:cs typeface="Times New Roman"/>
                        </a:rPr>
                        <a:t> The information will be appropriately shared with stakeholders in a timely manner.</a:t>
                      </a:r>
                      <a:endParaRPr lang="en-US" sz="1600" dirty="0">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b="1" dirty="0" smtClean="0">
                          <a:solidFill>
                            <a:schemeClr val="tx2"/>
                          </a:solidFill>
                        </a:rPr>
                        <a:t>☒</a:t>
                      </a:r>
                      <a:r>
                        <a:rPr lang="en-US" sz="1200" u="sng" dirty="0" smtClean="0">
                          <a:solidFill>
                            <a:schemeClr val="tx2"/>
                          </a:solidFill>
                          <a:effectLst/>
                          <a:latin typeface="Cambria"/>
                          <a:ea typeface="Calibri"/>
                          <a:cs typeface="Times New Roman"/>
                        </a:rPr>
                        <a:t> </a:t>
                      </a:r>
                      <a:r>
                        <a:rPr lang="en-US" sz="1200" u="sng" dirty="0">
                          <a:solidFill>
                            <a:schemeClr val="tx2"/>
                          </a:solidFill>
                          <a:effectLst/>
                          <a:latin typeface="Cambria"/>
                          <a:ea typeface="Calibri"/>
                          <a:cs typeface="Times New Roman"/>
                        </a:rPr>
                        <a:t>Little or no</a:t>
                      </a:r>
                      <a:r>
                        <a:rPr lang="en-US" sz="1200" dirty="0">
                          <a:solidFill>
                            <a:schemeClr val="tx2"/>
                          </a:solidFill>
                          <a:effectLst/>
                          <a:latin typeface="Cambria"/>
                          <a:ea typeface="Calibri"/>
                          <a:cs typeface="Times New Roman"/>
                        </a:rPr>
                        <a:t> information is provided. </a:t>
                      </a:r>
                      <a:endParaRPr lang="en-US" sz="1600" dirty="0">
                        <a:solidFill>
                          <a:schemeClr val="tx2"/>
                        </a:solidFill>
                        <a:effectLst/>
                        <a:latin typeface="Calibri"/>
                        <a:ea typeface="Calibri"/>
                        <a:cs typeface="Times New Roman"/>
                      </a:endParaRPr>
                    </a:p>
                    <a:p>
                      <a:pPr marL="0" marR="57150" algn="ctr">
                        <a:lnSpc>
                          <a:spcPct val="115000"/>
                        </a:lnSpc>
                        <a:spcBef>
                          <a:spcPts val="0"/>
                        </a:spcBef>
                        <a:spcAft>
                          <a:spcPts val="0"/>
                        </a:spcAft>
                      </a:pPr>
                      <a:r>
                        <a:rPr lang="en-US" sz="1200" dirty="0">
                          <a:solidFill>
                            <a:schemeClr val="tx2"/>
                          </a:solidFill>
                          <a:effectLst/>
                          <a:latin typeface="Cambria"/>
                          <a:ea typeface="Calibri"/>
                          <a:cs typeface="Times New Roman"/>
                        </a:rPr>
                        <a:t> </a:t>
                      </a:r>
                      <a:r>
                        <a:rPr lang="en-US" sz="1200" b="1" dirty="0" smtClean="0">
                          <a:solidFill>
                            <a:schemeClr val="tx2"/>
                          </a:solidFill>
                          <a:effectLst/>
                          <a:latin typeface="Cambria"/>
                          <a:ea typeface="Calibri"/>
                          <a:cs typeface="Times New Roman"/>
                        </a:rPr>
                        <a:t>or</a:t>
                      </a:r>
                      <a:endParaRPr lang="en-US" sz="1600" b="1" dirty="0">
                        <a:solidFill>
                          <a:schemeClr val="tx2"/>
                        </a:solidFill>
                        <a:effectLst/>
                        <a:latin typeface="Calibri"/>
                        <a:ea typeface="Calibri"/>
                        <a:cs typeface="Times New Roman"/>
                      </a:endParaRPr>
                    </a:p>
                    <a:p>
                      <a:pPr marL="0" marR="57150">
                        <a:lnSpc>
                          <a:spcPct val="115000"/>
                        </a:lnSpc>
                        <a:spcBef>
                          <a:spcPts val="0"/>
                        </a:spcBef>
                        <a:spcAft>
                          <a:spcPts val="0"/>
                        </a:spcAft>
                      </a:pPr>
                      <a:r>
                        <a:rPr lang="en-US" sz="1200" dirty="0">
                          <a:solidFill>
                            <a:schemeClr val="tx2"/>
                          </a:solidFill>
                          <a:effectLst/>
                          <a:latin typeface="Cambria"/>
                          <a:ea typeface="Calibri"/>
                          <a:cs typeface="Times New Roman"/>
                        </a:rPr>
                        <a:t> </a:t>
                      </a:r>
                      <a:r>
                        <a:rPr lang="en-US" sz="1200" dirty="0" smtClean="0">
                          <a:solidFill>
                            <a:schemeClr val="tx2"/>
                          </a:solidFill>
                          <a:effectLst/>
                          <a:latin typeface="MS Gothic"/>
                          <a:ea typeface="Calibri"/>
                          <a:cs typeface="Times New Roman"/>
                        </a:rPr>
                        <a:t>☐</a:t>
                      </a:r>
                      <a:r>
                        <a:rPr lang="en-US" sz="1200" dirty="0" smtClean="0">
                          <a:solidFill>
                            <a:schemeClr val="tx2"/>
                          </a:solidFill>
                          <a:effectLst/>
                          <a:latin typeface="Cambria"/>
                          <a:ea typeface="Calibri"/>
                          <a:cs typeface="Times New Roman"/>
                        </a:rPr>
                        <a:t> </a:t>
                      </a:r>
                      <a:r>
                        <a:rPr lang="en-US" sz="1200" dirty="0">
                          <a:solidFill>
                            <a:schemeClr val="tx2"/>
                          </a:solidFill>
                          <a:effectLst/>
                          <a:latin typeface="Cambria"/>
                          <a:ea typeface="Calibri"/>
                          <a:cs typeface="Times New Roman"/>
                        </a:rPr>
                        <a:t>The information provided is </a:t>
                      </a:r>
                      <a:r>
                        <a:rPr lang="en-US" sz="1200" u="sng" dirty="0">
                          <a:solidFill>
                            <a:schemeClr val="tx2"/>
                          </a:solidFill>
                          <a:effectLst/>
                          <a:latin typeface="Cambria"/>
                          <a:ea typeface="Calibri"/>
                          <a:cs typeface="Times New Roman"/>
                        </a:rPr>
                        <a:t>unclear</a:t>
                      </a:r>
                      <a:r>
                        <a:rPr lang="en-US" sz="1200" dirty="0">
                          <a:solidFill>
                            <a:schemeClr val="tx2"/>
                          </a:solidFill>
                          <a:effectLst/>
                          <a:latin typeface="Cambria"/>
                          <a:ea typeface="Calibri"/>
                          <a:cs typeface="Times New Roman"/>
                        </a:rPr>
                        <a:t>.</a:t>
                      </a:r>
                      <a:endParaRPr lang="en-US" sz="1600" dirty="0">
                        <a:solidFill>
                          <a:schemeClr val="tx2"/>
                        </a:solidFill>
                        <a:effectLst/>
                        <a:latin typeface="Calibri"/>
                        <a:ea typeface="Calibri"/>
                        <a:cs typeface="Times New Roman"/>
                      </a:endParaRPr>
                    </a:p>
                    <a:p>
                      <a:pPr marL="0" marR="57150" algn="ctr">
                        <a:lnSpc>
                          <a:spcPct val="115000"/>
                        </a:lnSpc>
                        <a:spcBef>
                          <a:spcPts val="0"/>
                        </a:spcBef>
                        <a:spcAft>
                          <a:spcPts val="0"/>
                        </a:spcAft>
                      </a:pPr>
                      <a:r>
                        <a:rPr lang="en-US" sz="1200" dirty="0">
                          <a:solidFill>
                            <a:schemeClr val="tx2"/>
                          </a:solidFill>
                          <a:effectLst/>
                          <a:latin typeface="Cambria"/>
                          <a:ea typeface="Calibri"/>
                          <a:cs typeface="Times New Roman"/>
                        </a:rPr>
                        <a:t> </a:t>
                      </a:r>
                      <a:r>
                        <a:rPr lang="en-US" sz="1200" b="1" dirty="0" smtClean="0">
                          <a:solidFill>
                            <a:schemeClr val="tx2"/>
                          </a:solidFill>
                          <a:effectLst/>
                          <a:latin typeface="Cambria"/>
                          <a:ea typeface="Calibri"/>
                          <a:cs typeface="Times New Roman"/>
                        </a:rPr>
                        <a:t>or</a:t>
                      </a:r>
                      <a:endParaRPr lang="en-US" sz="1600" b="1" dirty="0">
                        <a:solidFill>
                          <a:schemeClr val="tx2"/>
                        </a:solidFill>
                        <a:effectLst/>
                        <a:latin typeface="Calibri"/>
                        <a:ea typeface="Calibri"/>
                        <a:cs typeface="Times New Roman"/>
                      </a:endParaRPr>
                    </a:p>
                    <a:p>
                      <a:pPr marL="0" marR="57150">
                        <a:lnSpc>
                          <a:spcPct val="115000"/>
                        </a:lnSpc>
                        <a:spcBef>
                          <a:spcPts val="0"/>
                        </a:spcBef>
                        <a:spcAft>
                          <a:spcPts val="0"/>
                        </a:spcAft>
                      </a:pPr>
                      <a:r>
                        <a:rPr lang="en-US" sz="1200" dirty="0">
                          <a:solidFill>
                            <a:schemeClr val="tx2"/>
                          </a:solidFill>
                          <a:effectLst/>
                          <a:latin typeface="Cambria"/>
                          <a:ea typeface="Calibri"/>
                          <a:cs typeface="Times New Roman"/>
                        </a:rPr>
                        <a:t> </a:t>
                      </a:r>
                      <a:r>
                        <a:rPr lang="en-US" sz="1200" dirty="0" smtClean="0">
                          <a:solidFill>
                            <a:schemeClr val="tx2"/>
                          </a:solidFill>
                          <a:effectLst/>
                          <a:latin typeface="MS Gothic"/>
                          <a:ea typeface="Calibri"/>
                          <a:cs typeface="Times New Roman"/>
                        </a:rPr>
                        <a:t>☐</a:t>
                      </a:r>
                      <a:r>
                        <a:rPr lang="en-US" sz="1200" dirty="0" smtClean="0">
                          <a:solidFill>
                            <a:schemeClr val="tx2"/>
                          </a:solidFill>
                          <a:effectLst/>
                          <a:latin typeface="Cambria"/>
                          <a:ea typeface="Calibri"/>
                          <a:cs typeface="Times New Roman"/>
                        </a:rPr>
                        <a:t> </a:t>
                      </a:r>
                      <a:r>
                        <a:rPr lang="en-US" sz="1200" dirty="0">
                          <a:solidFill>
                            <a:schemeClr val="tx2"/>
                          </a:solidFill>
                          <a:effectLst/>
                          <a:latin typeface="Cambria"/>
                          <a:ea typeface="Calibri"/>
                          <a:cs typeface="Times New Roman"/>
                        </a:rPr>
                        <a:t>The information will </a:t>
                      </a:r>
                      <a:r>
                        <a:rPr lang="en-US" sz="1200" u="sng" dirty="0">
                          <a:solidFill>
                            <a:schemeClr val="tx2"/>
                          </a:solidFill>
                          <a:effectLst/>
                          <a:latin typeface="Cambria"/>
                          <a:ea typeface="Calibri"/>
                          <a:cs typeface="Times New Roman"/>
                        </a:rPr>
                        <a:t>not</a:t>
                      </a:r>
                      <a:r>
                        <a:rPr lang="en-US" sz="1200" dirty="0">
                          <a:solidFill>
                            <a:schemeClr val="tx2"/>
                          </a:solidFill>
                          <a:effectLst/>
                          <a:latin typeface="Cambria"/>
                          <a:ea typeface="Calibri"/>
                          <a:cs typeface="Times New Roman"/>
                        </a:rPr>
                        <a:t> be effectively shared with stakeholders in a timely manner.</a:t>
                      </a:r>
                      <a:endParaRPr lang="en-US" sz="1600" dirty="0">
                        <a:solidFill>
                          <a:schemeClr val="tx2"/>
                        </a:solidFill>
                        <a:effectLst/>
                        <a:latin typeface="Calibri"/>
                        <a:ea typeface="Calibri"/>
                        <a:cs typeface="Times New Roman"/>
                      </a:endParaRPr>
                    </a:p>
                  </a:txBody>
                  <a:tcPr marL="68580" marR="68580" marT="0" marB="0"/>
                </a:tc>
                <a:tc>
                  <a:txBody>
                    <a:bodyPr/>
                    <a:lstStyle/>
                    <a:p>
                      <a:pPr marL="0" marR="57150">
                        <a:lnSpc>
                          <a:spcPct val="115000"/>
                        </a:lnSpc>
                        <a:spcBef>
                          <a:spcPts val="0"/>
                        </a:spcBef>
                        <a:spcAft>
                          <a:spcPts val="0"/>
                        </a:spcAft>
                      </a:pPr>
                      <a:r>
                        <a:rPr lang="en-US" sz="1200" dirty="0">
                          <a:effectLst/>
                          <a:latin typeface="Cambria"/>
                          <a:ea typeface="Calibri"/>
                          <a:cs typeface="Times New Roman"/>
                        </a:rPr>
                        <a:t> </a:t>
                      </a:r>
                      <a:endParaRPr lang="en-US" sz="1600" dirty="0">
                        <a:effectLst/>
                        <a:latin typeface="Calibri"/>
                        <a:ea typeface="Calibri"/>
                        <a:cs typeface="Times New Roman"/>
                      </a:endParaRPr>
                    </a:p>
                  </a:txBody>
                  <a:tcPr marL="68580" marR="68580" marT="0" marB="0"/>
                </a:tc>
              </a:tr>
            </a:tbl>
          </a:graphicData>
        </a:graphic>
      </p:graphicFrame>
      <p:sp>
        <p:nvSpPr>
          <p:cNvPr id="5" name="Oval 4"/>
          <p:cNvSpPr/>
          <p:nvPr/>
        </p:nvSpPr>
        <p:spPr>
          <a:xfrm>
            <a:off x="5334000" y="3352800"/>
            <a:ext cx="2133600" cy="9144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300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Summary Questions</a:t>
            </a:r>
            <a:endParaRPr lang="en-US" dirty="0"/>
          </a:p>
        </p:txBody>
      </p:sp>
      <p:sp>
        <p:nvSpPr>
          <p:cNvPr id="3" name="Content Placeholder 2"/>
          <p:cNvSpPr>
            <a:spLocks noGrp="1"/>
          </p:cNvSpPr>
          <p:nvPr>
            <p:ph sz="quarter" idx="1"/>
          </p:nvPr>
        </p:nvSpPr>
        <p:spPr>
          <a:ln>
            <a:solidFill>
              <a:schemeClr val="accent1">
                <a:lumMod val="75000"/>
              </a:schemeClr>
            </a:solidFill>
          </a:ln>
        </p:spPr>
        <p:txBody>
          <a:bodyPr/>
          <a:lstStyle/>
          <a:p>
            <a:pPr marL="457200" indent="-457200">
              <a:buFont typeface="+mj-lt"/>
              <a:buAutoNum type="arabicPeriod"/>
            </a:pPr>
            <a:r>
              <a:rPr lang="en-US" dirty="0" smtClean="0"/>
              <a:t>Does </a:t>
            </a:r>
            <a:r>
              <a:rPr lang="en-US" dirty="0"/>
              <a:t>the assessment plan make use of at least one </a:t>
            </a:r>
            <a:r>
              <a:rPr lang="en-US" u="sng" dirty="0"/>
              <a:t>direct</a:t>
            </a:r>
            <a:r>
              <a:rPr lang="en-US" dirty="0"/>
              <a:t> measure per program learning outcome (whenever possible</a:t>
            </a:r>
            <a:r>
              <a:rPr lang="en-US" dirty="0" smtClean="0"/>
              <a:t>)?  </a:t>
            </a:r>
            <a:r>
              <a:rPr lang="en-US" dirty="0" smtClean="0">
                <a:solidFill>
                  <a:schemeClr val="accent1">
                    <a:lumMod val="75000"/>
                  </a:schemeClr>
                </a:solidFill>
              </a:rPr>
              <a:t>YES</a:t>
            </a:r>
          </a:p>
          <a:p>
            <a:pPr marL="457200" indent="-457200">
              <a:buFont typeface="+mj-lt"/>
              <a:buAutoNum type="arabicPeriod"/>
            </a:pPr>
            <a:endParaRPr lang="en-US" dirty="0"/>
          </a:p>
          <a:p>
            <a:pPr marL="457200" indent="-457200">
              <a:buFont typeface="+mj-lt"/>
              <a:buAutoNum type="arabicPeriod"/>
            </a:pPr>
            <a:r>
              <a:rPr lang="en-US" dirty="0" smtClean="0"/>
              <a:t>Does </a:t>
            </a:r>
            <a:r>
              <a:rPr lang="en-US" dirty="0"/>
              <a:t>the assessment plan include </a:t>
            </a:r>
            <a:r>
              <a:rPr lang="en-US" u="sng" dirty="0"/>
              <a:t>multiple</a:t>
            </a:r>
            <a:r>
              <a:rPr lang="en-US" dirty="0"/>
              <a:t> measures for each program learning outcomes</a:t>
            </a:r>
            <a:r>
              <a:rPr lang="en-US" dirty="0" smtClean="0"/>
              <a:t>?  </a:t>
            </a:r>
            <a:r>
              <a:rPr lang="en-US" dirty="0" smtClean="0">
                <a:solidFill>
                  <a:schemeClr val="accent1">
                    <a:lumMod val="75000"/>
                  </a:schemeClr>
                </a:solidFill>
              </a:rPr>
              <a:t>NO</a:t>
            </a:r>
          </a:p>
          <a:p>
            <a:pPr marL="457200" indent="-457200">
              <a:buFont typeface="+mj-lt"/>
              <a:buAutoNum type="arabicPeriod"/>
            </a:pPr>
            <a:endParaRPr lang="en-US" dirty="0"/>
          </a:p>
          <a:p>
            <a:pPr marL="457200" indent="-457200">
              <a:buFont typeface="+mj-lt"/>
              <a:buAutoNum type="arabicPeriod"/>
            </a:pPr>
            <a:r>
              <a:rPr lang="en-US" dirty="0" smtClean="0"/>
              <a:t>Do </a:t>
            </a:r>
            <a:r>
              <a:rPr lang="en-US" dirty="0"/>
              <a:t>any of the assessments measure learning or development over time (e.g., following a cohort of students from program entry to exit</a:t>
            </a:r>
            <a:r>
              <a:rPr lang="en-US" dirty="0" smtClean="0"/>
              <a:t>)? </a:t>
            </a:r>
            <a:r>
              <a:rPr lang="en-US" dirty="0" smtClean="0">
                <a:solidFill>
                  <a:schemeClr val="accent1">
                    <a:lumMod val="75000"/>
                  </a:schemeClr>
                </a:solidFill>
              </a:rPr>
              <a:t>NO</a:t>
            </a:r>
            <a:endParaRPr lang="en-US" dirty="0">
              <a:solidFill>
                <a:schemeClr val="accent1">
                  <a:lumMod val="75000"/>
                </a:schemeClr>
              </a:solidFill>
            </a:endParaRPr>
          </a:p>
          <a:p>
            <a:endParaRPr lang="en-US" dirty="0"/>
          </a:p>
        </p:txBody>
      </p:sp>
    </p:spTree>
    <p:extLst>
      <p:ext uri="{BB962C8B-B14F-4D97-AF65-F5344CB8AC3E}">
        <p14:creationId xmlns:p14="http://schemas.microsoft.com/office/powerpoint/2010/main" val="29640521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Summary Questions</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t>4. Which phrase best characterizes the overall quality of this assessment plan? The plan…</a:t>
            </a:r>
          </a:p>
          <a:p>
            <a:pPr marL="457200" indent="-457200">
              <a:buAutoNum type="alphaLcPeriod"/>
            </a:pPr>
            <a:r>
              <a:rPr lang="en-US" dirty="0" smtClean="0"/>
              <a:t>reflects </a:t>
            </a:r>
            <a:r>
              <a:rPr lang="en-US" dirty="0"/>
              <a:t>best practices		</a:t>
            </a:r>
            <a:endParaRPr lang="en-US" dirty="0" smtClean="0"/>
          </a:p>
          <a:p>
            <a:pPr marL="457200" indent="-457200">
              <a:buAutoNum type="alphaLcPeriod"/>
            </a:pPr>
            <a:r>
              <a:rPr lang="en-US" b="1" dirty="0" smtClean="0">
                <a:solidFill>
                  <a:schemeClr val="accent1">
                    <a:lumMod val="75000"/>
                  </a:schemeClr>
                </a:solidFill>
              </a:rPr>
              <a:t>meets </a:t>
            </a:r>
            <a:r>
              <a:rPr lang="en-US" b="1" dirty="0">
                <a:solidFill>
                  <a:schemeClr val="accent1">
                    <a:lumMod val="75000"/>
                  </a:schemeClr>
                </a:solidFill>
              </a:rPr>
              <a:t>standards   </a:t>
            </a:r>
            <a:r>
              <a:rPr lang="en-US" dirty="0"/>
              <a:t>		</a:t>
            </a:r>
            <a:endParaRPr lang="en-US" dirty="0" smtClean="0"/>
          </a:p>
          <a:p>
            <a:pPr marL="457200" indent="-457200">
              <a:buAutoNum type="alphaLcPeriod"/>
            </a:pPr>
            <a:r>
              <a:rPr lang="en-US" dirty="0" smtClean="0"/>
              <a:t>needs development</a:t>
            </a:r>
          </a:p>
          <a:p>
            <a:pPr marL="0" indent="0">
              <a:buNone/>
            </a:pPr>
            <a:endParaRPr lang="en-US" dirty="0"/>
          </a:p>
          <a:p>
            <a:pPr marL="0" indent="0">
              <a:buNone/>
            </a:pPr>
            <a:r>
              <a:rPr lang="en-US" sz="2000" u="sng" dirty="0" smtClean="0"/>
              <a:t>Notes</a:t>
            </a:r>
            <a:r>
              <a:rPr lang="en-US" sz="2000" dirty="0" smtClean="0"/>
              <a:t>:</a:t>
            </a:r>
          </a:p>
          <a:p>
            <a:r>
              <a:rPr lang="en-US" sz="2000" dirty="0" smtClean="0"/>
              <a:t>Mission statement: Reflects best practices</a:t>
            </a:r>
          </a:p>
          <a:p>
            <a:r>
              <a:rPr lang="en-US" sz="2000" dirty="0" smtClean="0"/>
              <a:t>Outcomes: Meets standards</a:t>
            </a:r>
          </a:p>
          <a:p>
            <a:r>
              <a:rPr lang="en-US" sz="2000" dirty="0" smtClean="0"/>
              <a:t>Curriculum map: Needs development</a:t>
            </a:r>
          </a:p>
          <a:p>
            <a:r>
              <a:rPr lang="en-US" sz="2000" dirty="0" smtClean="0"/>
              <a:t>Assessment method: Needs development</a:t>
            </a:r>
          </a:p>
          <a:p>
            <a:r>
              <a:rPr lang="en-US" sz="2000" dirty="0" smtClean="0"/>
              <a:t>Results: Reflects best practices</a:t>
            </a:r>
          </a:p>
          <a:p>
            <a:r>
              <a:rPr lang="en-US" sz="2000" dirty="0" smtClean="0"/>
              <a:t>Action plan: Meets standards</a:t>
            </a:r>
          </a:p>
          <a:p>
            <a:r>
              <a:rPr lang="en-US" sz="2000" dirty="0" smtClean="0"/>
              <a:t>Timeline: </a:t>
            </a:r>
            <a:r>
              <a:rPr lang="en-US" sz="2000" dirty="0"/>
              <a:t>Reflects best </a:t>
            </a:r>
            <a:r>
              <a:rPr lang="en-US" sz="2000" dirty="0" smtClean="0"/>
              <a:t>practices</a:t>
            </a:r>
          </a:p>
          <a:p>
            <a:r>
              <a:rPr lang="en-US" sz="2000" dirty="0" smtClean="0"/>
              <a:t>Reporting: Needs development</a:t>
            </a:r>
          </a:p>
          <a:p>
            <a:pPr marL="0" indent="0">
              <a:buNone/>
            </a:pPr>
            <a:endParaRPr lang="en-US" dirty="0"/>
          </a:p>
          <a:p>
            <a:endParaRPr lang="en-US" dirty="0"/>
          </a:p>
        </p:txBody>
      </p:sp>
    </p:spTree>
    <p:extLst>
      <p:ext uri="{BB962C8B-B14F-4D97-AF65-F5344CB8AC3E}">
        <p14:creationId xmlns:p14="http://schemas.microsoft.com/office/powerpoint/2010/main" val="41537591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Turn</a:t>
            </a:r>
            <a:endParaRPr lang="en-US" dirty="0"/>
          </a:p>
        </p:txBody>
      </p:sp>
      <p:sp>
        <p:nvSpPr>
          <p:cNvPr id="3" name="Content Placeholder 2"/>
          <p:cNvSpPr>
            <a:spLocks noGrp="1"/>
          </p:cNvSpPr>
          <p:nvPr>
            <p:ph sz="quarter" idx="1"/>
          </p:nvPr>
        </p:nvSpPr>
        <p:spPr>
          <a:xfrm>
            <a:off x="457200" y="2209800"/>
            <a:ext cx="7467600" cy="4264152"/>
          </a:xfrm>
        </p:spPr>
        <p:txBody>
          <a:bodyPr/>
          <a:lstStyle/>
          <a:p>
            <a:r>
              <a:rPr lang="en-US" dirty="0" smtClean="0"/>
              <a:t>Try your hand at providing feedback on one of the assessment plans from your department.</a:t>
            </a:r>
            <a:endParaRPr lang="en-US" dirty="0"/>
          </a:p>
        </p:txBody>
      </p:sp>
    </p:spTree>
    <p:extLst>
      <p:ext uri="{BB962C8B-B14F-4D97-AF65-F5344CB8AC3E}">
        <p14:creationId xmlns:p14="http://schemas.microsoft.com/office/powerpoint/2010/main" val="14346614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sz="quarter" idx="1"/>
          </p:nvPr>
        </p:nvSpPr>
        <p:spPr>
          <a:xfrm>
            <a:off x="457200" y="2362200"/>
            <a:ext cx="7467600" cy="4111752"/>
          </a:xfrm>
        </p:spPr>
        <p:txBody>
          <a:bodyPr/>
          <a:lstStyle/>
          <a:p>
            <a:pPr marL="0" indent="0" algn="ctr">
              <a:buNone/>
            </a:pPr>
            <a:r>
              <a:rPr lang="en-US" dirty="0" smtClean="0"/>
              <a:t>Dr. Cathy Barrette, WSU Director of Assessment</a:t>
            </a:r>
          </a:p>
          <a:p>
            <a:pPr marL="0" indent="0" algn="ctr">
              <a:buNone/>
            </a:pPr>
            <a:r>
              <a:rPr lang="en-US" dirty="0" smtClean="0">
                <a:hlinkClick r:id="rId2"/>
              </a:rPr>
              <a:t>c.barrette@wayne.edu</a:t>
            </a:r>
            <a:r>
              <a:rPr lang="en-US" dirty="0" smtClean="0"/>
              <a:t> </a:t>
            </a:r>
          </a:p>
          <a:p>
            <a:pPr marL="0" indent="0" algn="ctr">
              <a:buNone/>
            </a:pPr>
            <a:r>
              <a:rPr lang="en-US" dirty="0" smtClean="0"/>
              <a:t>(313)577-1615</a:t>
            </a:r>
          </a:p>
          <a:p>
            <a:pPr marL="0" indent="0" algn="ctr">
              <a:buNone/>
            </a:pPr>
            <a:r>
              <a:rPr lang="en-US" dirty="0" smtClean="0"/>
              <a:t>4092 Faculty/Administration Building </a:t>
            </a:r>
          </a:p>
          <a:p>
            <a:pPr marL="0" indent="0" algn="ctr">
              <a:buNone/>
            </a:pPr>
            <a:r>
              <a:rPr lang="en-US" dirty="0" smtClean="0"/>
              <a:t>(Provost’s suite)</a:t>
            </a:r>
            <a:endParaRPr lang="en-US" dirty="0"/>
          </a:p>
        </p:txBody>
      </p:sp>
    </p:spTree>
    <p:extLst>
      <p:ext uri="{BB962C8B-B14F-4D97-AF65-F5344CB8AC3E}">
        <p14:creationId xmlns:p14="http://schemas.microsoft.com/office/powerpoint/2010/main" val="28895264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Credits</a:t>
            </a:r>
            <a:endParaRPr lang="en-US" dirty="0"/>
          </a:p>
        </p:txBody>
      </p:sp>
      <p:sp>
        <p:nvSpPr>
          <p:cNvPr id="3" name="Content Placeholder 2"/>
          <p:cNvSpPr>
            <a:spLocks noGrp="1"/>
          </p:cNvSpPr>
          <p:nvPr>
            <p:ph sz="quarter" idx="1"/>
          </p:nvPr>
        </p:nvSpPr>
        <p:spPr>
          <a:xfrm>
            <a:off x="457200" y="2057400"/>
            <a:ext cx="7467600" cy="4416552"/>
          </a:xfrm>
        </p:spPr>
        <p:txBody>
          <a:bodyPr/>
          <a:lstStyle/>
          <a:p>
            <a:pPr marL="0" indent="0">
              <a:buNone/>
            </a:pPr>
            <a:r>
              <a:rPr lang="en-US" dirty="0" smtClean="0"/>
              <a:t>Thank you to Wayne State University’s Foreign Language Technology Center</a:t>
            </a:r>
            <a:r>
              <a:rPr lang="en-US" dirty="0" smtClean="0"/>
              <a:t>!</a:t>
            </a:r>
          </a:p>
          <a:p>
            <a:pPr marL="0" indent="0">
              <a:buNone/>
            </a:pPr>
            <a:endParaRPr lang="en-US" dirty="0" smtClean="0"/>
          </a:p>
          <a:p>
            <a:r>
              <a:rPr lang="en-US" dirty="0" smtClean="0">
                <a:hlinkClick r:id="rId2"/>
              </a:rPr>
              <a:t>http://www.langlab.wayne.edu/index.htm</a:t>
            </a:r>
            <a:endParaRPr lang="en-US" dirty="0" smtClean="0"/>
          </a:p>
          <a:p>
            <a:endParaRPr lang="en-US" dirty="0"/>
          </a:p>
        </p:txBody>
      </p:sp>
    </p:spTree>
    <p:extLst>
      <p:ext uri="{BB962C8B-B14F-4D97-AF65-F5344CB8AC3E}">
        <p14:creationId xmlns:p14="http://schemas.microsoft.com/office/powerpoint/2010/main" val="684877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a:t>PROGRAM NAME</a:t>
            </a:r>
            <a:r>
              <a:rPr lang="en-US" i="1" u="sng" dirty="0"/>
              <a:t> (</a:t>
            </a:r>
            <a:r>
              <a:rPr lang="en-US" sz="2000" i="1" u="sng" dirty="0"/>
              <a:t>e.g., MA in Language Learning)</a:t>
            </a:r>
            <a:r>
              <a:rPr lang="en-US" b="1" dirty="0"/>
              <a:t>: </a:t>
            </a:r>
            <a:r>
              <a:rPr lang="en-US" b="1" u="sng" dirty="0" smtClean="0"/>
              <a:t>					</a:t>
            </a:r>
            <a:r>
              <a:rPr lang="en-US" b="1" u="sng" dirty="0" smtClean="0"/>
              <a:t>		</a:t>
            </a:r>
            <a:r>
              <a:rPr lang="en-US" b="1" dirty="0"/>
              <a:t>	</a:t>
            </a:r>
            <a:endParaRPr lang="en-US" b="1" dirty="0" smtClean="0"/>
          </a:p>
          <a:p>
            <a:r>
              <a:rPr lang="en-US" b="1" dirty="0" smtClean="0"/>
              <a:t>DATE</a:t>
            </a:r>
            <a:r>
              <a:rPr lang="en-US" b="1" dirty="0"/>
              <a:t>: _________________	</a:t>
            </a:r>
            <a:endParaRPr lang="en-US" b="1" dirty="0" smtClean="0"/>
          </a:p>
          <a:p>
            <a:pPr marL="0" indent="0">
              <a:buNone/>
            </a:pPr>
            <a:r>
              <a:rPr lang="en-US" b="1" dirty="0"/>
              <a:t>	</a:t>
            </a:r>
            <a:endParaRPr lang="en-US" dirty="0"/>
          </a:p>
          <a:p>
            <a:r>
              <a:rPr lang="en-US" b="1" dirty="0"/>
              <a:t>REVIEWED BY </a:t>
            </a:r>
            <a:r>
              <a:rPr lang="en-US" i="1" dirty="0"/>
              <a:t>(individual or committee name):</a:t>
            </a:r>
            <a:r>
              <a:rPr lang="en-US" b="1" dirty="0"/>
              <a:t> </a:t>
            </a:r>
            <a:r>
              <a:rPr lang="en-US" b="1" u="sng" dirty="0"/>
              <a:t>						</a:t>
            </a:r>
            <a:r>
              <a:rPr lang="en-US" b="1" u="sng" dirty="0" smtClean="0"/>
              <a:t>	</a:t>
            </a:r>
            <a:endParaRPr lang="en-US" dirty="0"/>
          </a:p>
        </p:txBody>
      </p:sp>
    </p:spTree>
    <p:extLst>
      <p:ext uri="{BB962C8B-B14F-4D97-AF65-F5344CB8AC3E}">
        <p14:creationId xmlns:p14="http://schemas.microsoft.com/office/powerpoint/2010/main" val="196115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Rubric: Organization</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The </a:t>
            </a:r>
            <a:r>
              <a:rPr lang="en-US" dirty="0"/>
              <a:t>rubric </a:t>
            </a:r>
            <a:r>
              <a:rPr lang="en-US" dirty="0" smtClean="0"/>
              <a:t>we’ll be using is </a:t>
            </a:r>
            <a:r>
              <a:rPr lang="en-US" dirty="0"/>
              <a:t>in the form of a table. </a:t>
            </a:r>
          </a:p>
          <a:p>
            <a:pPr lvl="1"/>
            <a:r>
              <a:rPr lang="en-US" dirty="0"/>
              <a:t>The first column provides a description of the kind and amount of information needed for a high quality assessment </a:t>
            </a:r>
            <a:r>
              <a:rPr lang="en-US" dirty="0" smtClean="0"/>
              <a:t>plan for each element (MS, LO, CM, A). </a:t>
            </a:r>
            <a:endParaRPr lang="en-US" dirty="0"/>
          </a:p>
          <a:p>
            <a:pPr lvl="1"/>
            <a:r>
              <a:rPr lang="en-US" dirty="0"/>
              <a:t>The next three columns provide descriptions for identifying whether each piece of the assessment plan </a:t>
            </a:r>
            <a:r>
              <a:rPr lang="en-US" i="1" dirty="0"/>
              <a:t>reflects best practices</a:t>
            </a:r>
            <a:r>
              <a:rPr lang="en-US" dirty="0"/>
              <a:t> in program assessment, </a:t>
            </a:r>
            <a:r>
              <a:rPr lang="en-US" i="1" dirty="0"/>
              <a:t>meets the basic standards</a:t>
            </a:r>
            <a:r>
              <a:rPr lang="en-US" dirty="0"/>
              <a:t>, or </a:t>
            </a:r>
            <a:r>
              <a:rPr lang="en-US" i="1" dirty="0"/>
              <a:t>needs development</a:t>
            </a:r>
            <a:r>
              <a:rPr lang="en-US" dirty="0"/>
              <a:t>.</a:t>
            </a:r>
          </a:p>
          <a:p>
            <a:pPr lvl="2"/>
            <a:r>
              <a:rPr lang="en-US" dirty="0" smtClean="0"/>
              <a:t>These first four columns include check boxes for reviewers to mark as they find each piece of information in the assessment plan they’re reviewing.</a:t>
            </a:r>
          </a:p>
          <a:p>
            <a:pPr lvl="1"/>
            <a:r>
              <a:rPr lang="en-US" dirty="0" smtClean="0"/>
              <a:t>The </a:t>
            </a:r>
            <a:r>
              <a:rPr lang="en-US" dirty="0"/>
              <a:t>last column provides space for the reviewer to make additional notes or comments so that the program faculty or staff knows how to improve their assessment plan</a:t>
            </a:r>
            <a:r>
              <a:rPr lang="en-US" dirty="0" smtClean="0"/>
              <a:t>.</a:t>
            </a:r>
          </a:p>
          <a:p>
            <a:endParaRPr lang="en-US" dirty="0"/>
          </a:p>
        </p:txBody>
      </p:sp>
    </p:spTree>
    <p:extLst>
      <p:ext uri="{BB962C8B-B14F-4D97-AF65-F5344CB8AC3E}">
        <p14:creationId xmlns:p14="http://schemas.microsoft.com/office/powerpoint/2010/main" val="3814969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Rubric Organization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47264421"/>
              </p:ext>
            </p:extLst>
          </p:nvPr>
        </p:nvGraphicFramePr>
        <p:xfrm>
          <a:off x="152400" y="1219200"/>
          <a:ext cx="8534399" cy="5562600"/>
        </p:xfrm>
        <a:graphic>
          <a:graphicData uri="http://schemas.openxmlformats.org/drawingml/2006/table">
            <a:tbl>
              <a:tblPr firstRow="1" bandRow="1">
                <a:tableStyleId>{5C22544A-7EE6-4342-B048-85BDC9FD1C3A}</a:tableStyleId>
              </a:tblPr>
              <a:tblGrid>
                <a:gridCol w="2415396"/>
                <a:gridCol w="1771290"/>
                <a:gridCol w="1449237"/>
                <a:gridCol w="1529751"/>
                <a:gridCol w="1368725"/>
              </a:tblGrid>
              <a:tr h="1264227">
                <a:tc>
                  <a:txBody>
                    <a:bodyPr/>
                    <a:lstStyle/>
                    <a:p>
                      <a:r>
                        <a:rPr kumimoji="0" lang="en-US" sz="1400" b="1" kern="1200" dirty="0" smtClean="0">
                          <a:solidFill>
                            <a:schemeClr val="lt1"/>
                          </a:solidFill>
                          <a:effectLst/>
                          <a:latin typeface="+mn-lt"/>
                          <a:ea typeface="+mn-ea"/>
                          <a:cs typeface="+mn-cs"/>
                        </a:rPr>
                        <a:t>MISSION STATEMENT</a:t>
                      </a:r>
                      <a:endParaRPr lang="en-US" sz="1400" dirty="0"/>
                    </a:p>
                  </a:txBody>
                  <a:tcPr/>
                </a:tc>
                <a:tc>
                  <a:txBody>
                    <a:bodyPr/>
                    <a:lstStyle/>
                    <a:p>
                      <a:r>
                        <a:rPr kumimoji="0" lang="en-US" sz="1400" b="1" kern="1200" dirty="0" smtClean="0">
                          <a:solidFill>
                            <a:schemeClr val="lt1"/>
                          </a:solidFill>
                          <a:effectLst/>
                          <a:latin typeface="+mn-lt"/>
                          <a:ea typeface="+mn-ea"/>
                          <a:cs typeface="+mn-cs"/>
                        </a:rPr>
                        <a:t>Reflects best practices</a:t>
                      </a:r>
                      <a:endParaRPr lang="en-US" sz="1400" dirty="0"/>
                    </a:p>
                  </a:txBody>
                  <a:tcPr/>
                </a:tc>
                <a:tc>
                  <a:txBody>
                    <a:bodyPr/>
                    <a:lstStyle/>
                    <a:p>
                      <a:r>
                        <a:rPr kumimoji="0" lang="en-US" sz="1400" b="1" kern="1200" dirty="0" smtClean="0">
                          <a:solidFill>
                            <a:schemeClr val="lt1"/>
                          </a:solidFill>
                          <a:effectLst/>
                          <a:latin typeface="+mn-lt"/>
                          <a:ea typeface="+mn-ea"/>
                          <a:cs typeface="+mn-cs"/>
                        </a:rPr>
                        <a:t>Meets standards</a:t>
                      </a:r>
                      <a:endParaRPr lang="en-US" sz="1400" dirty="0"/>
                    </a:p>
                  </a:txBody>
                  <a:tcPr/>
                </a:tc>
                <a:tc>
                  <a:txBody>
                    <a:bodyPr/>
                    <a:lstStyle/>
                    <a:p>
                      <a:r>
                        <a:rPr kumimoji="0" lang="en-US" sz="1400" b="1" kern="1200" dirty="0" smtClean="0">
                          <a:solidFill>
                            <a:schemeClr val="lt1"/>
                          </a:solidFill>
                          <a:effectLst/>
                          <a:latin typeface="+mn-lt"/>
                          <a:ea typeface="+mn-ea"/>
                          <a:cs typeface="+mn-cs"/>
                        </a:rPr>
                        <a:t>Needs development</a:t>
                      </a:r>
                      <a:endParaRPr lang="en-US" sz="1400" dirty="0"/>
                    </a:p>
                  </a:txBody>
                  <a:tcPr/>
                </a:tc>
                <a:tc>
                  <a:txBody>
                    <a:bodyPr/>
                    <a:lstStyle/>
                    <a:p>
                      <a:r>
                        <a:rPr kumimoji="0" lang="en-US" sz="1400" b="1" kern="1200" dirty="0" smtClean="0">
                          <a:solidFill>
                            <a:schemeClr val="lt1"/>
                          </a:solidFill>
                          <a:effectLst/>
                          <a:latin typeface="+mn-lt"/>
                          <a:ea typeface="+mn-ea"/>
                          <a:cs typeface="+mn-cs"/>
                        </a:rPr>
                        <a:t>Reviewer comments or suggestions</a:t>
                      </a:r>
                      <a:endParaRPr lang="en-US" sz="1400" dirty="0"/>
                    </a:p>
                  </a:txBody>
                  <a:tcPr/>
                </a:tc>
              </a:tr>
              <a:tr h="4298373">
                <a:tc>
                  <a:txBody>
                    <a:bodyPr/>
                    <a:lstStyle/>
                    <a:p>
                      <a:r>
                        <a:rPr kumimoji="0" lang="en-US" sz="1400" kern="1200" dirty="0" smtClean="0">
                          <a:solidFill>
                            <a:schemeClr val="dk1"/>
                          </a:solidFill>
                          <a:effectLst/>
                          <a:latin typeface="+mn-lt"/>
                          <a:ea typeface="+mn-ea"/>
                          <a:cs typeface="+mn-cs"/>
                        </a:rPr>
                        <a:t>The </a:t>
                      </a:r>
                      <a:r>
                        <a:rPr kumimoji="0" lang="en-US" sz="1400" b="1" kern="1200" dirty="0" smtClean="0">
                          <a:solidFill>
                            <a:schemeClr val="dk1"/>
                          </a:solidFill>
                          <a:effectLst/>
                          <a:latin typeface="+mn-lt"/>
                          <a:ea typeface="+mn-ea"/>
                          <a:cs typeface="+mn-cs"/>
                        </a:rPr>
                        <a:t>mission statement </a:t>
                      </a:r>
                      <a:r>
                        <a:rPr kumimoji="0" lang="en-US" sz="1400" kern="1200" dirty="0" smtClean="0">
                          <a:solidFill>
                            <a:schemeClr val="dk1"/>
                          </a:solidFill>
                          <a:effectLst/>
                          <a:latin typeface="+mn-lt"/>
                          <a:ea typeface="+mn-ea"/>
                          <a:cs typeface="+mn-cs"/>
                        </a:rPr>
                        <a:t>identifies:</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☐The program’s (not the department’s) </a:t>
                      </a:r>
                      <a:r>
                        <a:rPr kumimoji="0" lang="en-US" sz="1400" b="1" kern="1200" dirty="0" smtClean="0">
                          <a:solidFill>
                            <a:schemeClr val="dk1"/>
                          </a:solidFill>
                          <a:effectLst/>
                          <a:latin typeface="+mn-lt"/>
                          <a:ea typeface="+mn-ea"/>
                          <a:cs typeface="+mn-cs"/>
                        </a:rPr>
                        <a:t>purpose</a:t>
                      </a:r>
                      <a:r>
                        <a:rPr kumimoji="0" lang="en-US" sz="1400" kern="1200" dirty="0" smtClean="0">
                          <a:solidFill>
                            <a:schemeClr val="dk1"/>
                          </a:solidFill>
                          <a:effectLst/>
                          <a:latin typeface="+mn-lt"/>
                          <a:ea typeface="+mn-ea"/>
                          <a:cs typeface="+mn-cs"/>
                        </a:rPr>
                        <a:t> (i.e., why the program exists and what the program does that separates it from other units or programs).</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 The program’s key </a:t>
                      </a:r>
                      <a:r>
                        <a:rPr kumimoji="0" lang="en-US" sz="1400" b="1" kern="1200" dirty="0" smtClean="0">
                          <a:solidFill>
                            <a:schemeClr val="dk1"/>
                          </a:solidFill>
                          <a:effectLst/>
                          <a:latin typeface="+mn-lt"/>
                          <a:ea typeface="+mn-ea"/>
                          <a:cs typeface="+mn-cs"/>
                        </a:rPr>
                        <a:t>offerings</a:t>
                      </a:r>
                      <a:r>
                        <a:rPr kumimoji="0" lang="en-US" sz="1400" kern="1200" dirty="0" smtClean="0">
                          <a:solidFill>
                            <a:schemeClr val="dk1"/>
                          </a:solidFill>
                          <a:effectLst/>
                          <a:latin typeface="+mn-lt"/>
                          <a:ea typeface="+mn-ea"/>
                          <a:cs typeface="+mn-cs"/>
                        </a:rPr>
                        <a:t> (opportunities, experiences, areas of study that help program participants meet program goals).</a:t>
                      </a:r>
                    </a:p>
                    <a:p>
                      <a:endParaRPr lang="en-US" sz="1400" dirty="0" smtClean="0"/>
                    </a:p>
                    <a:p>
                      <a:r>
                        <a:rPr lang="en-US" sz="1400" dirty="0" smtClean="0"/>
                        <a: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4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effectLst/>
                          <a:latin typeface="+mn-lt"/>
                          <a:ea typeface="+mn-ea"/>
                          <a:cs typeface="+mn-cs"/>
                        </a:rPr>
                        <a:t>☐</a:t>
                      </a:r>
                      <a:r>
                        <a:rPr kumimoji="0" lang="en-US" sz="1400" u="sng" kern="1200" dirty="0" smtClean="0">
                          <a:solidFill>
                            <a:schemeClr val="dk1"/>
                          </a:solidFill>
                          <a:effectLst/>
                          <a:latin typeface="+mn-lt"/>
                          <a:ea typeface="+mn-ea"/>
                          <a:cs typeface="+mn-cs"/>
                        </a:rPr>
                        <a:t> All</a:t>
                      </a:r>
                      <a:r>
                        <a:rPr kumimoji="0" lang="en-US" sz="1400" kern="1200" dirty="0" smtClean="0">
                          <a:solidFill>
                            <a:schemeClr val="dk1"/>
                          </a:solidFill>
                          <a:effectLst/>
                          <a:latin typeface="+mn-lt"/>
                          <a:ea typeface="+mn-ea"/>
                          <a:cs typeface="+mn-cs"/>
                        </a:rPr>
                        <a:t> points are included and are </a:t>
                      </a:r>
                      <a:r>
                        <a:rPr kumimoji="0" lang="en-US" sz="1400" u="sng" kern="1200" dirty="0" smtClean="0">
                          <a:solidFill>
                            <a:schemeClr val="dk1"/>
                          </a:solidFill>
                          <a:effectLst/>
                          <a:latin typeface="+mn-lt"/>
                          <a:ea typeface="+mn-ea"/>
                          <a:cs typeface="+mn-cs"/>
                        </a:rPr>
                        <a:t>well developed</a:t>
                      </a:r>
                      <a:r>
                        <a:rPr kumimoji="0" lang="en-US" sz="1400" kern="1200" dirty="0" smtClean="0">
                          <a:solidFill>
                            <a:schemeClr val="dk1"/>
                          </a:solidFill>
                          <a:effectLst/>
                          <a:latin typeface="+mn-lt"/>
                          <a:ea typeface="+mn-ea"/>
                          <a:cs typeface="+mn-cs"/>
                        </a:rPr>
                        <a:t>. </a:t>
                      </a:r>
                    </a:p>
                    <a:p>
                      <a:endParaRPr lang="en-US" sz="1400" dirty="0"/>
                    </a:p>
                  </a:txBody>
                  <a:tcPr/>
                </a:tc>
                <a:tc>
                  <a:txBody>
                    <a:bodyPr/>
                    <a:lstStyle/>
                    <a:p>
                      <a:endParaRPr kumimoji="0" lang="en-US" sz="1400" kern="1200" dirty="0" smtClean="0">
                        <a:solidFill>
                          <a:schemeClr val="dk1"/>
                        </a:solidFill>
                        <a:effectLst/>
                        <a:latin typeface="+mn-lt"/>
                        <a:ea typeface="+mn-ea"/>
                        <a:cs typeface="+mn-cs"/>
                      </a:endParaRPr>
                    </a:p>
                    <a:p>
                      <a:r>
                        <a:rPr kumimoji="0" lang="en-US" sz="1400" kern="1200" dirty="0" smtClean="0">
                          <a:solidFill>
                            <a:schemeClr val="dk1"/>
                          </a:solidFill>
                          <a:effectLst/>
                          <a:latin typeface="+mn-lt"/>
                          <a:ea typeface="+mn-ea"/>
                          <a:cs typeface="+mn-cs"/>
                        </a:rPr>
                        <a:t>☐</a:t>
                      </a:r>
                      <a:r>
                        <a:rPr kumimoji="0" lang="en-US" sz="1400" u="sng" kern="1200" dirty="0" smtClean="0">
                          <a:solidFill>
                            <a:schemeClr val="dk1"/>
                          </a:solidFill>
                          <a:effectLst/>
                          <a:latin typeface="+mn-lt"/>
                          <a:ea typeface="+mn-ea"/>
                          <a:cs typeface="+mn-cs"/>
                        </a:rPr>
                        <a:t> All</a:t>
                      </a:r>
                      <a:r>
                        <a:rPr kumimoji="0" lang="en-US" sz="1400" kern="1200" dirty="0" smtClean="0">
                          <a:solidFill>
                            <a:schemeClr val="dk1"/>
                          </a:solidFill>
                          <a:effectLst/>
                          <a:latin typeface="+mn-lt"/>
                          <a:ea typeface="+mn-ea"/>
                          <a:cs typeface="+mn-cs"/>
                        </a:rPr>
                        <a:t> points are included, but </a:t>
                      </a:r>
                      <a:r>
                        <a:rPr kumimoji="0" lang="en-US" sz="1400" u="sng" kern="1200" dirty="0" smtClean="0">
                          <a:solidFill>
                            <a:schemeClr val="dk1"/>
                          </a:solidFill>
                          <a:effectLst/>
                          <a:latin typeface="+mn-lt"/>
                          <a:ea typeface="+mn-ea"/>
                          <a:cs typeface="+mn-cs"/>
                        </a:rPr>
                        <a:t>some need development</a:t>
                      </a:r>
                      <a:r>
                        <a:rPr kumimoji="0" lang="en-US" sz="1400" kern="1200" dirty="0" smtClean="0">
                          <a:solidFill>
                            <a:schemeClr val="dk1"/>
                          </a:solidFill>
                          <a:effectLst/>
                          <a:latin typeface="+mn-lt"/>
                          <a:ea typeface="+mn-ea"/>
                          <a:cs typeface="+mn-cs"/>
                        </a:rPr>
                        <a:t>. The statement </a:t>
                      </a:r>
                      <a:r>
                        <a:rPr kumimoji="0" lang="en-US" sz="1400" u="sng" kern="1200" dirty="0" smtClean="0">
                          <a:solidFill>
                            <a:schemeClr val="dk1"/>
                          </a:solidFill>
                          <a:effectLst/>
                          <a:latin typeface="+mn-lt"/>
                          <a:ea typeface="+mn-ea"/>
                          <a:cs typeface="+mn-cs"/>
                        </a:rPr>
                        <a:t>might not be focused on students</a:t>
                      </a:r>
                      <a:r>
                        <a:rPr kumimoji="0" lang="en-US" sz="1400" kern="1200" dirty="0" smtClean="0">
                          <a:solidFill>
                            <a:schemeClr val="dk1"/>
                          </a:solidFill>
                          <a:effectLst/>
                          <a:latin typeface="+mn-lt"/>
                          <a:ea typeface="+mn-ea"/>
                          <a:cs typeface="+mn-cs"/>
                        </a:rPr>
                        <a:t> as the primary stakeholders.</a:t>
                      </a:r>
                      <a:endParaRPr lang="en-US" sz="1400" dirty="0"/>
                    </a:p>
                  </a:txBody>
                  <a:tcPr/>
                </a:tc>
                <a:tc>
                  <a:txBody>
                    <a:bodyPr/>
                    <a:lstStyle/>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a:t>
                      </a:r>
                      <a:r>
                        <a:rPr kumimoji="0" lang="en-US" sz="1400" u="sng" kern="1200" dirty="0" smtClean="0">
                          <a:solidFill>
                            <a:schemeClr val="dk1"/>
                          </a:solidFill>
                          <a:effectLst/>
                          <a:latin typeface="+mn-lt"/>
                          <a:ea typeface="+mn-ea"/>
                          <a:cs typeface="+mn-cs"/>
                        </a:rPr>
                        <a:t> Few or none</a:t>
                      </a:r>
                      <a:r>
                        <a:rPr kumimoji="0" lang="en-US" sz="1400" kern="1200" dirty="0" smtClean="0">
                          <a:solidFill>
                            <a:schemeClr val="dk1"/>
                          </a:solidFill>
                          <a:effectLst/>
                          <a:latin typeface="+mn-lt"/>
                          <a:ea typeface="+mn-ea"/>
                          <a:cs typeface="+mn-cs"/>
                        </a:rPr>
                        <a:t> of the points are included.</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or</a:t>
                      </a:r>
                    </a:p>
                    <a:p>
                      <a:r>
                        <a:rPr kumimoji="0" lang="en-US" sz="1400" kern="1200" dirty="0" smtClean="0">
                          <a:solidFill>
                            <a:schemeClr val="dk1"/>
                          </a:solidFill>
                          <a:effectLst/>
                          <a:latin typeface="+mn-lt"/>
                          <a:ea typeface="+mn-ea"/>
                          <a:cs typeface="+mn-cs"/>
                        </a:rPr>
                        <a:t> </a:t>
                      </a:r>
                    </a:p>
                    <a:p>
                      <a:r>
                        <a:rPr kumimoji="0" lang="en-US" sz="1400" kern="1200" dirty="0" smtClean="0">
                          <a:solidFill>
                            <a:schemeClr val="dk1"/>
                          </a:solidFill>
                          <a:effectLst/>
                          <a:latin typeface="+mn-lt"/>
                          <a:ea typeface="+mn-ea"/>
                          <a:cs typeface="+mn-cs"/>
                        </a:rPr>
                        <a:t>☐ The statement is </a:t>
                      </a:r>
                      <a:r>
                        <a:rPr kumimoji="0" lang="en-US" sz="1400" u="sng" kern="1200" dirty="0" smtClean="0">
                          <a:solidFill>
                            <a:schemeClr val="dk1"/>
                          </a:solidFill>
                          <a:effectLst/>
                          <a:latin typeface="+mn-lt"/>
                          <a:ea typeface="+mn-ea"/>
                          <a:cs typeface="+mn-cs"/>
                        </a:rPr>
                        <a:t>too general</a:t>
                      </a:r>
                      <a:r>
                        <a:rPr kumimoji="0" lang="en-US" sz="1400" kern="1200" dirty="0" smtClean="0">
                          <a:solidFill>
                            <a:schemeClr val="dk1"/>
                          </a:solidFill>
                          <a:effectLst/>
                          <a:latin typeface="+mn-lt"/>
                          <a:ea typeface="+mn-ea"/>
                          <a:cs typeface="+mn-cs"/>
                        </a:rPr>
                        <a:t> to distinguish it from other programs or is focused on the </a:t>
                      </a:r>
                      <a:r>
                        <a:rPr kumimoji="0" lang="en-US" sz="1400" u="sng" kern="1200" dirty="0" smtClean="0">
                          <a:solidFill>
                            <a:schemeClr val="dk1"/>
                          </a:solidFill>
                          <a:effectLst/>
                          <a:latin typeface="+mn-lt"/>
                          <a:ea typeface="+mn-ea"/>
                          <a:cs typeface="+mn-cs"/>
                        </a:rPr>
                        <a:t>department</a:t>
                      </a:r>
                      <a:r>
                        <a:rPr kumimoji="0" lang="en-US" sz="1400" kern="1200" dirty="0" smtClean="0">
                          <a:solidFill>
                            <a:schemeClr val="dk1"/>
                          </a:solidFill>
                          <a:effectLst/>
                          <a:latin typeface="+mn-lt"/>
                          <a:ea typeface="+mn-ea"/>
                          <a:cs typeface="+mn-cs"/>
                        </a:rPr>
                        <a:t> rather than the program.</a:t>
                      </a:r>
                    </a:p>
                    <a:p>
                      <a:endParaRPr lang="en-US" sz="1400" dirty="0" smtClean="0"/>
                    </a:p>
                    <a:p>
                      <a:r>
                        <a:rPr lang="en-US" sz="1400" dirty="0" smtClean="0"/>
                        <a:t>…</a:t>
                      </a:r>
                      <a:endParaRPr lang="en-US" sz="1400" dirty="0"/>
                    </a:p>
                  </a:txBody>
                  <a:tcPr/>
                </a:tc>
                <a:tc>
                  <a:txBody>
                    <a:bodyPr/>
                    <a:lstStyle/>
                    <a:p>
                      <a:endParaRPr lang="en-US" sz="1600" dirty="0"/>
                    </a:p>
                  </a:txBody>
                  <a:tcPr/>
                </a:tc>
              </a:tr>
            </a:tbl>
          </a:graphicData>
        </a:graphic>
      </p:graphicFrame>
      <p:sp>
        <p:nvSpPr>
          <p:cNvPr id="5" name="Oval 4"/>
          <p:cNvSpPr/>
          <p:nvPr/>
        </p:nvSpPr>
        <p:spPr>
          <a:xfrm>
            <a:off x="76200" y="1066800"/>
            <a:ext cx="2514600" cy="533400"/>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438400" y="1066800"/>
            <a:ext cx="4876800" cy="826911"/>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215249" y="990600"/>
            <a:ext cx="1395351" cy="1524000"/>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52400" y="31242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52400" y="48006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590800" y="2667000"/>
            <a:ext cx="342405"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343400" y="2667000"/>
            <a:ext cx="3810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791200" y="26670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91200" y="3962400"/>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811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xit" presetSubtype="4" fill="hold" grpId="1" nodeType="clickEffect">
                                  <p:stCondLst>
                                    <p:cond delay="0"/>
                                  </p:stCondLst>
                                  <p:childTnLst>
                                    <p:anim calcmode="lin" valueType="num">
                                      <p:cBhvr additive="base">
                                        <p:cTn id="56" dur="500"/>
                                        <p:tgtEl>
                                          <p:spTgt spid="10"/>
                                        </p:tgtEl>
                                        <p:attrNameLst>
                                          <p:attrName>ppt_x</p:attrName>
                                        </p:attrNameLst>
                                      </p:cBhvr>
                                      <p:tavLst>
                                        <p:tav tm="0">
                                          <p:val>
                                            <p:strVal val="ppt_x"/>
                                          </p:val>
                                        </p:tav>
                                        <p:tav tm="100000">
                                          <p:val>
                                            <p:strVal val="ppt_x"/>
                                          </p:val>
                                        </p:tav>
                                      </p:tavLst>
                                    </p:anim>
                                    <p:anim calcmode="lin" valueType="num">
                                      <p:cBhvr additive="base">
                                        <p:cTn id="57" dur="500"/>
                                        <p:tgtEl>
                                          <p:spTgt spid="10"/>
                                        </p:tgtEl>
                                        <p:attrNameLst>
                                          <p:attrName>ppt_y</p:attrName>
                                        </p:attrNameLst>
                                      </p:cBhvr>
                                      <p:tavLst>
                                        <p:tav tm="0">
                                          <p:val>
                                            <p:strVal val="ppt_y"/>
                                          </p:val>
                                        </p:tav>
                                        <p:tav tm="100000">
                                          <p:val>
                                            <p:strVal val="1+ppt_h/2"/>
                                          </p:val>
                                        </p:tav>
                                      </p:tavLst>
                                    </p:anim>
                                    <p:set>
                                      <p:cBhvr>
                                        <p:cTn id="58" dur="1" fill="hold">
                                          <p:stCondLst>
                                            <p:cond delay="499"/>
                                          </p:stCondLst>
                                        </p:cTn>
                                        <p:tgtEl>
                                          <p:spTgt spid="10"/>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11"/>
                                        </p:tgtEl>
                                        <p:attrNameLst>
                                          <p:attrName>ppt_x</p:attrName>
                                        </p:attrNameLst>
                                      </p:cBhvr>
                                      <p:tavLst>
                                        <p:tav tm="0">
                                          <p:val>
                                            <p:strVal val="ppt_x"/>
                                          </p:val>
                                        </p:tav>
                                        <p:tav tm="100000">
                                          <p:val>
                                            <p:strVal val="ppt_x"/>
                                          </p:val>
                                        </p:tav>
                                      </p:tavLst>
                                    </p:anim>
                                    <p:anim calcmode="lin" valueType="num">
                                      <p:cBhvr additive="base">
                                        <p:cTn id="61" dur="500"/>
                                        <p:tgtEl>
                                          <p:spTgt spid="11"/>
                                        </p:tgtEl>
                                        <p:attrNameLst>
                                          <p:attrName>ppt_y</p:attrName>
                                        </p:attrNameLst>
                                      </p:cBhvr>
                                      <p:tavLst>
                                        <p:tav tm="0">
                                          <p:val>
                                            <p:strVal val="ppt_y"/>
                                          </p:val>
                                        </p:tav>
                                        <p:tav tm="100000">
                                          <p:val>
                                            <p:strVal val="1+ppt_h/2"/>
                                          </p:val>
                                        </p:tav>
                                      </p:tavLst>
                                    </p:anim>
                                    <p:set>
                                      <p:cBhvr>
                                        <p:cTn id="62" dur="1" fill="hold">
                                          <p:stCondLst>
                                            <p:cond delay="499"/>
                                          </p:stCondLst>
                                        </p:cTn>
                                        <p:tgtEl>
                                          <p:spTgt spid="11"/>
                                        </p:tgtEl>
                                        <p:attrNameLst>
                                          <p:attrName>style.visibility</p:attrName>
                                        </p:attrNameLst>
                                      </p:cBhvr>
                                      <p:to>
                                        <p:strVal val="hidden"/>
                                      </p:to>
                                    </p:set>
                                  </p:childTnLst>
                                </p:cTn>
                              </p:par>
                              <p:par>
                                <p:cTn id="63" presetID="2" presetClass="exit" presetSubtype="4" fill="hold" grpId="1" nodeType="withEffect">
                                  <p:stCondLst>
                                    <p:cond delay="0"/>
                                  </p:stCondLst>
                                  <p:childTnLst>
                                    <p:anim calcmode="lin" valueType="num">
                                      <p:cBhvr additive="base">
                                        <p:cTn id="64" dur="500"/>
                                        <p:tgtEl>
                                          <p:spTgt spid="12"/>
                                        </p:tgtEl>
                                        <p:attrNameLst>
                                          <p:attrName>ppt_x</p:attrName>
                                        </p:attrNameLst>
                                      </p:cBhvr>
                                      <p:tavLst>
                                        <p:tav tm="0">
                                          <p:val>
                                            <p:strVal val="ppt_x"/>
                                          </p:val>
                                        </p:tav>
                                        <p:tav tm="100000">
                                          <p:val>
                                            <p:strVal val="ppt_x"/>
                                          </p:val>
                                        </p:tav>
                                      </p:tavLst>
                                    </p:anim>
                                    <p:anim calcmode="lin" valueType="num">
                                      <p:cBhvr additive="base">
                                        <p:cTn id="65" dur="500"/>
                                        <p:tgtEl>
                                          <p:spTgt spid="12"/>
                                        </p:tgtEl>
                                        <p:attrNameLst>
                                          <p:attrName>ppt_y</p:attrName>
                                        </p:attrNameLst>
                                      </p:cBhvr>
                                      <p:tavLst>
                                        <p:tav tm="0">
                                          <p:val>
                                            <p:strVal val="ppt_y"/>
                                          </p:val>
                                        </p:tav>
                                        <p:tav tm="100000">
                                          <p:val>
                                            <p:strVal val="1+ppt_h/2"/>
                                          </p:val>
                                        </p:tav>
                                      </p:tavLst>
                                    </p:anim>
                                    <p:set>
                                      <p:cBhvr>
                                        <p:cTn id="66" dur="1" fill="hold">
                                          <p:stCondLst>
                                            <p:cond delay="499"/>
                                          </p:stCondLst>
                                        </p:cTn>
                                        <p:tgtEl>
                                          <p:spTgt spid="12"/>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13"/>
                                        </p:tgtEl>
                                        <p:attrNameLst>
                                          <p:attrName>ppt_x</p:attrName>
                                        </p:attrNameLst>
                                      </p:cBhvr>
                                      <p:tavLst>
                                        <p:tav tm="0">
                                          <p:val>
                                            <p:strVal val="ppt_x"/>
                                          </p:val>
                                        </p:tav>
                                        <p:tav tm="100000">
                                          <p:val>
                                            <p:strVal val="ppt_x"/>
                                          </p:val>
                                        </p:tav>
                                      </p:tavLst>
                                    </p:anim>
                                    <p:anim calcmode="lin" valueType="num">
                                      <p:cBhvr additive="base">
                                        <p:cTn id="69" dur="500"/>
                                        <p:tgtEl>
                                          <p:spTgt spid="13"/>
                                        </p:tgtEl>
                                        <p:attrNameLst>
                                          <p:attrName>ppt_y</p:attrName>
                                        </p:attrNameLst>
                                      </p:cBhvr>
                                      <p:tavLst>
                                        <p:tav tm="0">
                                          <p:val>
                                            <p:strVal val="ppt_y"/>
                                          </p:val>
                                        </p:tav>
                                        <p:tav tm="100000">
                                          <p:val>
                                            <p:strVal val="1+ppt_h/2"/>
                                          </p:val>
                                        </p:tav>
                                      </p:tavLst>
                                    </p:anim>
                                    <p:set>
                                      <p:cBhvr>
                                        <p:cTn id="70" dur="1" fill="hold">
                                          <p:stCondLst>
                                            <p:cond delay="499"/>
                                          </p:stCondLst>
                                        </p:cTn>
                                        <p:tgtEl>
                                          <p:spTgt spid="13"/>
                                        </p:tgtEl>
                                        <p:attrNameLst>
                                          <p:attrName>style.visibility</p:attrName>
                                        </p:attrNameLst>
                                      </p:cBhvr>
                                      <p:to>
                                        <p:strVal val="hidden"/>
                                      </p:to>
                                    </p:set>
                                  </p:childTnLst>
                                </p:cTn>
                              </p:par>
                              <p:par>
                                <p:cTn id="71" presetID="2" presetClass="exit" presetSubtype="4" fill="hold" grpId="1" nodeType="withEffect">
                                  <p:stCondLst>
                                    <p:cond delay="0"/>
                                  </p:stCondLst>
                                  <p:childTnLst>
                                    <p:anim calcmode="lin" valueType="num">
                                      <p:cBhvr additive="base">
                                        <p:cTn id="72" dur="500"/>
                                        <p:tgtEl>
                                          <p:spTgt spid="14"/>
                                        </p:tgtEl>
                                        <p:attrNameLst>
                                          <p:attrName>ppt_x</p:attrName>
                                        </p:attrNameLst>
                                      </p:cBhvr>
                                      <p:tavLst>
                                        <p:tav tm="0">
                                          <p:val>
                                            <p:strVal val="ppt_x"/>
                                          </p:val>
                                        </p:tav>
                                        <p:tav tm="100000">
                                          <p:val>
                                            <p:strVal val="ppt_x"/>
                                          </p:val>
                                        </p:tav>
                                      </p:tavLst>
                                    </p:anim>
                                    <p:anim calcmode="lin" valueType="num">
                                      <p:cBhvr additive="base">
                                        <p:cTn id="73" dur="500"/>
                                        <p:tgtEl>
                                          <p:spTgt spid="14"/>
                                        </p:tgtEl>
                                        <p:attrNameLst>
                                          <p:attrName>ppt_y</p:attrName>
                                        </p:attrNameLst>
                                      </p:cBhvr>
                                      <p:tavLst>
                                        <p:tav tm="0">
                                          <p:val>
                                            <p:strVal val="ppt_y"/>
                                          </p:val>
                                        </p:tav>
                                        <p:tav tm="100000">
                                          <p:val>
                                            <p:strVal val="1+ppt_h/2"/>
                                          </p:val>
                                        </p:tav>
                                      </p:tavLst>
                                    </p:anim>
                                    <p:set>
                                      <p:cBhvr>
                                        <p:cTn id="74" dur="1" fill="hold">
                                          <p:stCondLst>
                                            <p:cond delay="499"/>
                                          </p:stCondLst>
                                        </p:cTn>
                                        <p:tgtEl>
                                          <p:spTgt spid="14"/>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15"/>
                                        </p:tgtEl>
                                        <p:attrNameLst>
                                          <p:attrName>ppt_x</p:attrName>
                                        </p:attrNameLst>
                                      </p:cBhvr>
                                      <p:tavLst>
                                        <p:tav tm="0">
                                          <p:val>
                                            <p:strVal val="ppt_x"/>
                                          </p:val>
                                        </p:tav>
                                        <p:tav tm="100000">
                                          <p:val>
                                            <p:strVal val="ppt_x"/>
                                          </p:val>
                                        </p:tav>
                                      </p:tavLst>
                                    </p:anim>
                                    <p:anim calcmode="lin" valueType="num">
                                      <p:cBhvr additive="base">
                                        <p:cTn id="77" dur="500"/>
                                        <p:tgtEl>
                                          <p:spTgt spid="15"/>
                                        </p:tgtEl>
                                        <p:attrNameLst>
                                          <p:attrName>ppt_y</p:attrName>
                                        </p:attrNameLst>
                                      </p:cBhvr>
                                      <p:tavLst>
                                        <p:tav tm="0">
                                          <p:val>
                                            <p:strVal val="ppt_y"/>
                                          </p:val>
                                        </p:tav>
                                        <p:tav tm="100000">
                                          <p:val>
                                            <p:strVal val="1+ppt_h/2"/>
                                          </p:val>
                                        </p:tav>
                                      </p:tavLst>
                                    </p:anim>
                                    <p:set>
                                      <p:cBhvr>
                                        <p:cTn id="78" dur="1" fill="hold">
                                          <p:stCondLst>
                                            <p:cond delay="499"/>
                                          </p:stCondLst>
                                        </p:cTn>
                                        <p:tgtEl>
                                          <p:spTgt spid="15"/>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additive="base">
                                        <p:cTn id="83" dur="500" fill="hold"/>
                                        <p:tgtEl>
                                          <p:spTgt spid="9"/>
                                        </p:tgtEl>
                                        <p:attrNameLst>
                                          <p:attrName>ppt_x</p:attrName>
                                        </p:attrNameLst>
                                      </p:cBhvr>
                                      <p:tavLst>
                                        <p:tav tm="0">
                                          <p:val>
                                            <p:strVal val="#ppt_x"/>
                                          </p:val>
                                        </p:tav>
                                        <p:tav tm="100000">
                                          <p:val>
                                            <p:strVal val="#ppt_x"/>
                                          </p:val>
                                        </p:tav>
                                      </p:tavLst>
                                    </p:anim>
                                    <p:anim calcmode="lin" valueType="num">
                                      <p:cBhvr additive="base">
                                        <p:cTn id="8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xit" presetSubtype="4" fill="hold" grpId="1" nodeType="clickEffect">
                                  <p:stCondLst>
                                    <p:cond delay="0"/>
                                  </p:stCondLst>
                                  <p:childTnLst>
                                    <p:anim calcmode="lin" valueType="num">
                                      <p:cBhvr additive="base">
                                        <p:cTn id="88" dur="500"/>
                                        <p:tgtEl>
                                          <p:spTgt spid="9"/>
                                        </p:tgtEl>
                                        <p:attrNameLst>
                                          <p:attrName>ppt_x</p:attrName>
                                        </p:attrNameLst>
                                      </p:cBhvr>
                                      <p:tavLst>
                                        <p:tav tm="0">
                                          <p:val>
                                            <p:strVal val="ppt_x"/>
                                          </p:val>
                                        </p:tav>
                                        <p:tav tm="100000">
                                          <p:val>
                                            <p:strVal val="ppt_x"/>
                                          </p:val>
                                        </p:tav>
                                      </p:tavLst>
                                    </p:anim>
                                    <p:anim calcmode="lin" valueType="num">
                                      <p:cBhvr additive="base">
                                        <p:cTn id="89" dur="500"/>
                                        <p:tgtEl>
                                          <p:spTgt spid="9"/>
                                        </p:tgtEl>
                                        <p:attrNameLst>
                                          <p:attrName>ppt_y</p:attrName>
                                        </p:attrNameLst>
                                      </p:cBhvr>
                                      <p:tavLst>
                                        <p:tav tm="0">
                                          <p:val>
                                            <p:strVal val="ppt_y"/>
                                          </p:val>
                                        </p:tav>
                                        <p:tav tm="100000">
                                          <p:val>
                                            <p:strVal val="1+ppt_h/2"/>
                                          </p:val>
                                        </p:tav>
                                      </p:tavLst>
                                    </p:anim>
                                    <p:set>
                                      <p:cBhvr>
                                        <p:cTn id="90"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7467600" cy="5483352"/>
          </a:xfrm>
        </p:spPr>
        <p:txBody>
          <a:bodyPr/>
          <a:lstStyle/>
          <a:p>
            <a:r>
              <a:rPr lang="en-US" dirty="0"/>
              <a:t>At the end of the rubric are summary questions that require consideration of information across the pieces of the assessment plan.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0866" y="2895600"/>
            <a:ext cx="6249134" cy="3792500"/>
          </a:xfrm>
          <a:prstGeom prst="rect">
            <a:avLst/>
          </a:prstGeom>
        </p:spPr>
      </p:pic>
      <p:cxnSp>
        <p:nvCxnSpPr>
          <p:cNvPr id="6" name="Straight Arrow Connector 5"/>
          <p:cNvCxnSpPr/>
          <p:nvPr/>
        </p:nvCxnSpPr>
        <p:spPr>
          <a:xfrm>
            <a:off x="609600" y="4419600"/>
            <a:ext cx="761266" cy="228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089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of the Rubric Process</a:t>
            </a:r>
            <a:endParaRPr lang="en-US" dirty="0"/>
          </a:p>
        </p:txBody>
      </p:sp>
      <p:sp>
        <p:nvSpPr>
          <p:cNvPr id="3" name="Content Placeholder 2"/>
          <p:cNvSpPr>
            <a:spLocks noGrp="1"/>
          </p:cNvSpPr>
          <p:nvPr>
            <p:ph sz="quarter" idx="1"/>
          </p:nvPr>
        </p:nvSpPr>
        <p:spPr>
          <a:xfrm>
            <a:off x="457200" y="2133600"/>
            <a:ext cx="7467600" cy="4340352"/>
          </a:xfrm>
        </p:spPr>
        <p:txBody>
          <a:bodyPr/>
          <a:lstStyle/>
          <a:p>
            <a:r>
              <a:rPr lang="en-US" dirty="0"/>
              <a:t>Examples used in the model are versions of an actual assessment plan </a:t>
            </a:r>
            <a:r>
              <a:rPr lang="en-US" dirty="0" smtClean="0"/>
              <a:t>that have been modified </a:t>
            </a:r>
            <a:r>
              <a:rPr lang="en-US" dirty="0"/>
              <a:t>for the purposes of this </a:t>
            </a:r>
            <a:r>
              <a:rPr lang="en-US" dirty="0" smtClean="0"/>
              <a:t>presentation</a:t>
            </a:r>
          </a:p>
          <a:p>
            <a:r>
              <a:rPr lang="en-US" dirty="0" smtClean="0"/>
              <a:t>Instructions for using the rubric are included in the file you downloaded</a:t>
            </a:r>
            <a:endParaRPr lang="en-US" dirty="0"/>
          </a:p>
          <a:p>
            <a:endParaRPr lang="en-US" dirty="0"/>
          </a:p>
        </p:txBody>
      </p:sp>
    </p:spTree>
    <p:extLst>
      <p:ext uri="{BB962C8B-B14F-4D97-AF65-F5344CB8AC3E}">
        <p14:creationId xmlns:p14="http://schemas.microsoft.com/office/powerpoint/2010/main" val="33775651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2915</TotalTime>
  <Words>3503</Words>
  <Application>Microsoft Office PowerPoint</Application>
  <PresentationFormat>On-screen Show (4:3)</PresentationFormat>
  <Paragraphs>583</Paragraphs>
  <Slides>48</Slides>
  <Notes>0</Notes>
  <HiddenSlides>11</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Oriel</vt:lpstr>
      <vt:lpstr>Giving Useful Feedback on Assessment Plans with a Feedback Rubric</vt:lpstr>
      <vt:lpstr>Presentation Overview</vt:lpstr>
      <vt:lpstr>Feedback Rubric: Overview</vt:lpstr>
      <vt:lpstr>Feedback Rubric: Organization</vt:lpstr>
      <vt:lpstr>PowerPoint Presentation</vt:lpstr>
      <vt:lpstr>Feedback Rubric: Organization</vt:lpstr>
      <vt:lpstr>Rubric Organization</vt:lpstr>
      <vt:lpstr>PowerPoint Presentation</vt:lpstr>
      <vt:lpstr>Model of the Rubric Process</vt:lpstr>
      <vt:lpstr>Instructions for Using the Rubric</vt:lpstr>
      <vt:lpstr>Model of a Mission Statement Review</vt:lpstr>
      <vt:lpstr>Read the Descriptions First</vt:lpstr>
      <vt:lpstr>Sample Mission Statement Review</vt:lpstr>
      <vt:lpstr>Sample Mission Statement Review</vt:lpstr>
      <vt:lpstr>Sample Mission Statement Review</vt:lpstr>
      <vt:lpstr>Sample Mission Statement Review</vt:lpstr>
      <vt:lpstr>After the First Column is Marked…</vt:lpstr>
      <vt:lpstr>Outcomes Section</vt:lpstr>
      <vt:lpstr>Reviewing Outcomes</vt:lpstr>
      <vt:lpstr>Critique of sample outcomes</vt:lpstr>
      <vt:lpstr>Sample Learning Outcomes Feedback</vt:lpstr>
      <vt:lpstr>Sample Learning Outcomes Review</vt:lpstr>
      <vt:lpstr>“Related” Items</vt:lpstr>
      <vt:lpstr>Sample Learning Outcomes Feedback</vt:lpstr>
      <vt:lpstr>PowerPoint Presentation</vt:lpstr>
      <vt:lpstr>Sample Curriculum Map Feedback</vt:lpstr>
      <vt:lpstr>Sample Curriculum Map Review</vt:lpstr>
      <vt:lpstr>PowerPoint Presentation</vt:lpstr>
      <vt:lpstr>Reviewing Assessments</vt:lpstr>
      <vt:lpstr>Description of Assessments </vt:lpstr>
      <vt:lpstr>CRITIQUE OF ASSESSMENT SAMPLES</vt:lpstr>
      <vt:lpstr>Sample Assessment 1 (for “summarize”)</vt:lpstr>
      <vt:lpstr>Sample Assessment 2 (for “Create”)</vt:lpstr>
      <vt:lpstr>PowerPoint Presentation</vt:lpstr>
      <vt:lpstr>Critique of Sample Results </vt:lpstr>
      <vt:lpstr>Sample Results</vt:lpstr>
      <vt:lpstr>PowerPoint Presentation</vt:lpstr>
      <vt:lpstr>Critique of Sample action plan</vt:lpstr>
      <vt:lpstr>Sample Action Plan</vt:lpstr>
      <vt:lpstr>PowerPoint Presentation</vt:lpstr>
      <vt:lpstr>Sample Timeline for the Action Plan</vt:lpstr>
      <vt:lpstr>Critique Sample Reporting</vt:lpstr>
      <vt:lpstr>Sample Report</vt:lpstr>
      <vt:lpstr>Sample Summary Questions</vt:lpstr>
      <vt:lpstr>Sample Summary Questions</vt:lpstr>
      <vt:lpstr>Your Turn</vt:lpstr>
      <vt:lpstr>Contact Information</vt:lpstr>
      <vt:lpstr>Production Credits</vt:lpstr>
    </vt:vector>
  </TitlesOfParts>
  <Company>Wayne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75</cp:revision>
  <cp:lastPrinted>2015-02-05T14:47:20Z</cp:lastPrinted>
  <dcterms:created xsi:type="dcterms:W3CDTF">2015-02-03T14:53:32Z</dcterms:created>
  <dcterms:modified xsi:type="dcterms:W3CDTF">2015-02-06T13:54:40Z</dcterms:modified>
</cp:coreProperties>
</file>